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2146846562" r:id="rId2"/>
    <p:sldId id="2146846566" r:id="rId3"/>
    <p:sldId id="2146846567" r:id="rId4"/>
    <p:sldId id="2146846563" r:id="rId5"/>
    <p:sldId id="21468465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59"/>
  </p:normalViewPr>
  <p:slideViewPr>
    <p:cSldViewPr snapToGrid="0" snapToObjects="1">
      <p:cViewPr varScale="1">
        <p:scale>
          <a:sx n="122" d="100"/>
          <a:sy n="122" d="100"/>
        </p:scale>
        <p:origin x="1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35EB0-4CE6-3346-9B11-D856FDF117A5}" type="datetimeFigureOut">
              <a:rPr lang="en-US" smtClean="0"/>
              <a:t>11/16/2021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0483B8-DA14-A340-981C-9E218BF0E4CE}" type="slidenum">
              <a:rPr lang="en-US" smtClean="0"/>
              <a:t>‹#›</a:t>
            </a:fld>
            <a:endParaRPr lang="en-US"/>
          </a:p>
        </p:txBody>
      </p:sp>
    </p:spTree>
    <p:extLst>
      <p:ext uri="{BB962C8B-B14F-4D97-AF65-F5344CB8AC3E}">
        <p14:creationId xmlns:p14="http://schemas.microsoft.com/office/powerpoint/2010/main" val="2091305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C813B4-74DE-E048-AC3C-51039D47F9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047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3D30F8C-531A-BB48-875E-C4B0575F6F43}" type="datetimeFigureOut">
              <a:rPr lang="en-US" smtClean="0"/>
              <a:t>11/16/2021</a:t>
            </a:fld>
            <a:endParaRPr lang="en-US"/>
          </a:p>
        </p:txBody>
      </p:sp>
      <p:sp>
        <p:nvSpPr>
          <p:cNvPr id="6" name="Slide Number Placeholder 5"/>
          <p:cNvSpPr>
            <a:spLocks noGrp="1"/>
          </p:cNvSpPr>
          <p:nvPr>
            <p:ph type="sldNum" sz="quarter" idx="12"/>
          </p:nvPr>
        </p:nvSpPr>
        <p:spPr/>
        <p:txBody>
          <a:bodyPr/>
          <a:lstStyle/>
          <a:p>
            <a:fld id="{E38FD6D5-209D-C345-8BC4-37003BD7108F}" type="slidenum">
              <a:rPr lang="en-US" smtClean="0"/>
              <a:t>‹#›</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dirty="0"/>
          </a:p>
        </p:txBody>
      </p:sp>
    </p:spTree>
    <p:extLst>
      <p:ext uri="{BB962C8B-B14F-4D97-AF65-F5344CB8AC3E}">
        <p14:creationId xmlns:p14="http://schemas.microsoft.com/office/powerpoint/2010/main" val="2462339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D30F8C-531A-BB48-875E-C4B0575F6F43}"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85570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D30F8C-531A-BB48-875E-C4B0575F6F43}"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3291078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t="9144" r="41166" b="35024"/>
          <a:stretch/>
        </p:blipFill>
        <p:spPr>
          <a:xfrm>
            <a:off x="3739472" y="-10327"/>
            <a:ext cx="8452529" cy="6868161"/>
          </a:xfrm>
          <a:prstGeom prst="rect">
            <a:avLst/>
          </a:prstGeom>
          <a:solidFill>
            <a:schemeClr val="bg1"/>
          </a:solidFill>
        </p:spPr>
      </p:pic>
      <p:sp>
        <p:nvSpPr>
          <p:cNvPr id="11" name="Text Placeholder 9"/>
          <p:cNvSpPr>
            <a:spLocks noGrp="1"/>
          </p:cNvSpPr>
          <p:nvPr>
            <p:ph type="body" sz="quarter" idx="14"/>
          </p:nvPr>
        </p:nvSpPr>
        <p:spPr>
          <a:xfrm>
            <a:off x="314961" y="1871351"/>
            <a:ext cx="9246729" cy="672808"/>
          </a:xfrm>
        </p:spPr>
        <p:txBody>
          <a:bodyPr/>
          <a:lstStyle>
            <a:lvl1pPr>
              <a:defRPr sz="3733" b="0">
                <a:solidFill>
                  <a:schemeClr val="accent4"/>
                </a:solidFill>
              </a:defRPr>
            </a:lvl1pPr>
            <a:lvl2pPr marL="0" indent="0">
              <a:buFontTx/>
              <a:buNone/>
              <a:defRPr sz="2667">
                <a:solidFill>
                  <a:schemeClr val="tx1"/>
                </a:solidFill>
              </a:defRPr>
            </a:lvl2pPr>
            <a:lvl3pPr marL="298442" indent="0">
              <a:buFontTx/>
              <a:buNone/>
              <a:defRPr/>
            </a:lvl3pPr>
            <a:lvl4pPr marL="609585" indent="0">
              <a:buFontTx/>
              <a:buNone/>
              <a:defRPr/>
            </a:lvl4pPr>
            <a:lvl5pPr marL="840295" indent="0">
              <a:buFontTx/>
              <a:buNone/>
              <a:defRPr/>
            </a:lvl5pPr>
          </a:lstStyle>
          <a:p>
            <a:pPr lvl="0"/>
            <a:r>
              <a:rPr lang="en-US" dirty="0"/>
              <a:t>Click to edit Master text styles</a:t>
            </a:r>
          </a:p>
        </p:txBody>
      </p:sp>
      <p:sp>
        <p:nvSpPr>
          <p:cNvPr id="12" name="Text Placeholder 12"/>
          <p:cNvSpPr>
            <a:spLocks noGrp="1"/>
          </p:cNvSpPr>
          <p:nvPr>
            <p:ph type="body" sz="quarter" idx="15"/>
          </p:nvPr>
        </p:nvSpPr>
        <p:spPr>
          <a:xfrm>
            <a:off x="314961" y="3436677"/>
            <a:ext cx="7005884" cy="491857"/>
          </a:xfrm>
        </p:spPr>
        <p:txBody>
          <a:bodyPr/>
          <a:lstStyle>
            <a:lvl1pPr>
              <a:defRPr sz="3200">
                <a:solidFill>
                  <a:schemeClr val="tx2"/>
                </a:solidFill>
              </a:defRPr>
            </a:lvl1pPr>
            <a:lvl2pPr marL="0" indent="0">
              <a:buFontTx/>
              <a:buNone/>
              <a:defRPr>
                <a:solidFill>
                  <a:schemeClr val="tx1"/>
                </a:solidFill>
              </a:defRPr>
            </a:lvl2pPr>
            <a:lvl3pPr marL="298442" indent="0">
              <a:buNone/>
              <a:defRPr/>
            </a:lvl3pPr>
            <a:lvl4pPr marL="609585" indent="0">
              <a:buNone/>
              <a:defRPr/>
            </a:lvl4pPr>
            <a:lvl5pPr marL="840295" indent="0">
              <a:buNone/>
              <a:defRPr/>
            </a:lvl5pPr>
          </a:lstStyle>
          <a:p>
            <a:pPr lvl="0"/>
            <a:r>
              <a:rPr lang="en-US" dirty="0"/>
              <a:t>Click to edit Master text styles</a:t>
            </a:r>
          </a:p>
        </p:txBody>
      </p:sp>
      <p:sp>
        <p:nvSpPr>
          <p:cNvPr id="14" name="Text Placeholder 16"/>
          <p:cNvSpPr>
            <a:spLocks noGrp="1"/>
          </p:cNvSpPr>
          <p:nvPr>
            <p:ph type="body" sz="quarter" idx="16"/>
          </p:nvPr>
        </p:nvSpPr>
        <p:spPr>
          <a:xfrm>
            <a:off x="314960" y="3933970"/>
            <a:ext cx="6299200" cy="395325"/>
          </a:xfrm>
        </p:spPr>
        <p:txBody>
          <a:bodyPr/>
          <a:lstStyle>
            <a:lvl1pPr>
              <a:defRPr sz="2667">
                <a:solidFill>
                  <a:schemeClr val="bg2"/>
                </a:solidFill>
              </a:defRPr>
            </a:lvl1pPr>
          </a:lstStyle>
          <a:p>
            <a:pPr lvl="0"/>
            <a:r>
              <a:rPr lang="en-US" dirty="0"/>
              <a:t>Click to edit Master text styles</a:t>
            </a:r>
          </a:p>
        </p:txBody>
      </p:sp>
    </p:spTree>
    <p:extLst>
      <p:ext uri="{BB962C8B-B14F-4D97-AF65-F5344CB8AC3E}">
        <p14:creationId xmlns:p14="http://schemas.microsoft.com/office/powerpoint/2010/main" val="1119142459"/>
      </p:ext>
    </p:extLst>
  </p:cSld>
  <p:clrMapOvr>
    <a:masterClrMapping/>
  </p:clrMapOvr>
  <p:extLst>
    <p:ext uri="{DCECCB84-F9BA-43D5-87BE-67443E8EF086}">
      <p15:sldGuideLst xmlns:p15="http://schemas.microsoft.com/office/powerpoint/2012/main">
        <p15:guide id="1" pos="1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8C0D50E-C272-7A4A-A1DA-7B8E467A6C0E}"/>
              </a:ext>
            </a:extLst>
          </p:cNvPr>
          <p:cNvSpPr txBox="1">
            <a:spLocks/>
          </p:cNvSpPr>
          <p:nvPr userDrawn="1"/>
        </p:nvSpPr>
        <p:spPr bwMode="auto">
          <a:xfrm>
            <a:off x="0" y="6464301"/>
            <a:ext cx="3251200" cy="328084"/>
          </a:xfrm>
          <a:prstGeom prst="rect">
            <a:avLst/>
          </a:prstGeom>
          <a:noFill/>
          <a:ln>
            <a:noFill/>
          </a:ln>
        </p:spPr>
        <p:txBody>
          <a:bodyPr lIns="162531" tIns="81265" rIns="162531" bIns="81265" anchor="ctr"/>
          <a:lstStyle>
            <a:lvl1pPr>
              <a:defRPr sz="1300">
                <a:solidFill>
                  <a:schemeClr val="tx1"/>
                </a:solidFill>
                <a:latin typeface="Arial" pitchFamily="34" charset="0"/>
              </a:defRPr>
            </a:lvl1pPr>
            <a:lvl2pPr marL="742950" indent="-285750">
              <a:defRPr sz="1300">
                <a:solidFill>
                  <a:schemeClr val="tx1"/>
                </a:solidFill>
                <a:latin typeface="Arial" pitchFamily="34" charset="0"/>
              </a:defRPr>
            </a:lvl2pPr>
            <a:lvl3pPr marL="1143000" indent="-228600">
              <a:defRPr sz="1300">
                <a:solidFill>
                  <a:schemeClr val="tx1"/>
                </a:solidFill>
                <a:latin typeface="Arial" pitchFamily="34" charset="0"/>
              </a:defRPr>
            </a:lvl3pPr>
            <a:lvl4pPr marL="1600200" indent="-228600">
              <a:defRPr sz="1300">
                <a:solidFill>
                  <a:schemeClr val="tx1"/>
                </a:solidFill>
                <a:latin typeface="Arial" pitchFamily="34" charset="0"/>
              </a:defRPr>
            </a:lvl4pPr>
            <a:lvl5pPr marL="2057400" indent="-228600">
              <a:defRPr sz="1300">
                <a:solidFill>
                  <a:schemeClr val="tx1"/>
                </a:solidFill>
                <a:latin typeface="Arial" pitchFamily="34" charset="0"/>
              </a:defRPr>
            </a:lvl5pPr>
            <a:lvl6pPr marL="2514600" indent="-228600" defTabSz="685800" fontAlgn="base">
              <a:spcBef>
                <a:spcPct val="0"/>
              </a:spcBef>
              <a:spcAft>
                <a:spcPct val="0"/>
              </a:spcAft>
              <a:defRPr sz="1300">
                <a:solidFill>
                  <a:schemeClr val="tx1"/>
                </a:solidFill>
                <a:latin typeface="Arial" pitchFamily="34" charset="0"/>
              </a:defRPr>
            </a:lvl6pPr>
            <a:lvl7pPr marL="2971800" indent="-228600" defTabSz="685800" fontAlgn="base">
              <a:spcBef>
                <a:spcPct val="0"/>
              </a:spcBef>
              <a:spcAft>
                <a:spcPct val="0"/>
              </a:spcAft>
              <a:defRPr sz="1300">
                <a:solidFill>
                  <a:schemeClr val="tx1"/>
                </a:solidFill>
                <a:latin typeface="Arial" pitchFamily="34" charset="0"/>
              </a:defRPr>
            </a:lvl7pPr>
            <a:lvl8pPr marL="3429000" indent="-228600" defTabSz="685800" fontAlgn="base">
              <a:spcBef>
                <a:spcPct val="0"/>
              </a:spcBef>
              <a:spcAft>
                <a:spcPct val="0"/>
              </a:spcAft>
              <a:defRPr sz="1300">
                <a:solidFill>
                  <a:schemeClr val="tx1"/>
                </a:solidFill>
                <a:latin typeface="Arial" pitchFamily="34" charset="0"/>
              </a:defRPr>
            </a:lvl8pPr>
            <a:lvl9pPr marL="3886200" indent="-228600" defTabSz="685800" fontAlgn="base">
              <a:spcBef>
                <a:spcPct val="0"/>
              </a:spcBef>
              <a:spcAft>
                <a:spcPct val="0"/>
              </a:spcAft>
              <a:defRPr sz="1300">
                <a:solidFill>
                  <a:schemeClr val="tx1"/>
                </a:solidFill>
                <a:latin typeface="Arial" pitchFamily="34" charset="0"/>
              </a:defRPr>
            </a:lvl9pPr>
          </a:lstStyle>
          <a:p>
            <a:pPr algn="ctr" eaLnBrk="1" hangingPunct="1">
              <a:defRPr/>
            </a:pPr>
            <a:r>
              <a:rPr lang="en-US" altLang="en-US" sz="933" dirty="0">
                <a:ea typeface="ヒラギノ角ゴ Pro W3"/>
                <a:cs typeface="ヒラギノ角ゴ Pro W3"/>
              </a:rPr>
              <a:t>© Copyright IBM Corporation 2021</a:t>
            </a:r>
          </a:p>
        </p:txBody>
      </p:sp>
      <p:sp>
        <p:nvSpPr>
          <p:cNvPr id="6" name="Slide Number Placeholder 6">
            <a:extLst>
              <a:ext uri="{FF2B5EF4-FFF2-40B4-BE49-F238E27FC236}">
                <a16:creationId xmlns:a16="http://schemas.microsoft.com/office/drawing/2014/main" id="{D3EC6641-138E-6647-BB12-99C0458D015F}"/>
              </a:ext>
            </a:extLst>
          </p:cNvPr>
          <p:cNvSpPr txBox="1">
            <a:spLocks noChangeArrowheads="1"/>
          </p:cNvSpPr>
          <p:nvPr userDrawn="1"/>
        </p:nvSpPr>
        <p:spPr bwMode="auto">
          <a:xfrm>
            <a:off x="10826751" y="6474885"/>
            <a:ext cx="1231900" cy="306916"/>
          </a:xfrm>
          <a:prstGeom prst="rect">
            <a:avLst/>
          </a:prstGeom>
          <a:noFill/>
          <a:ln>
            <a:noFill/>
          </a:ln>
        </p:spPr>
        <p:txBody>
          <a:bodyPr lIns="121899" tIns="60949" rIns="121899" bIns="60949"/>
          <a:lstStyle>
            <a:lvl1pPr>
              <a:defRPr sz="1300">
                <a:solidFill>
                  <a:schemeClr val="tx1"/>
                </a:solidFill>
                <a:latin typeface="Arial" panose="020B0604020202020204" pitchFamily="34" charset="0"/>
                <a:cs typeface="Arial" panose="020B0604020202020204" pitchFamily="34" charset="0"/>
              </a:defRPr>
            </a:lvl1pPr>
            <a:lvl2pPr marL="742950" indent="-285750">
              <a:defRPr sz="1300">
                <a:solidFill>
                  <a:schemeClr val="tx1"/>
                </a:solidFill>
                <a:latin typeface="Arial" panose="020B0604020202020204" pitchFamily="34" charset="0"/>
                <a:cs typeface="Arial" panose="020B0604020202020204" pitchFamily="34" charset="0"/>
              </a:defRPr>
            </a:lvl2pPr>
            <a:lvl3pPr marL="1143000" indent="-228600">
              <a:defRPr sz="1300">
                <a:solidFill>
                  <a:schemeClr val="tx1"/>
                </a:solidFill>
                <a:latin typeface="Arial" panose="020B0604020202020204" pitchFamily="34" charset="0"/>
                <a:cs typeface="Arial" panose="020B0604020202020204" pitchFamily="34" charset="0"/>
              </a:defRPr>
            </a:lvl3pPr>
            <a:lvl4pPr marL="1600200" indent="-228600">
              <a:defRPr sz="1300">
                <a:solidFill>
                  <a:schemeClr val="tx1"/>
                </a:solidFill>
                <a:latin typeface="Arial" panose="020B0604020202020204" pitchFamily="34" charset="0"/>
                <a:cs typeface="Arial" panose="020B0604020202020204" pitchFamily="34" charset="0"/>
              </a:defRPr>
            </a:lvl4pPr>
            <a:lvl5pPr marL="2057400" indent="-228600">
              <a:defRPr sz="1300">
                <a:solidFill>
                  <a:schemeClr val="tx1"/>
                </a:solidFill>
                <a:latin typeface="Arial" panose="020B0604020202020204" pitchFamily="34" charset="0"/>
                <a:cs typeface="Arial" panose="020B0604020202020204" pitchFamily="34" charset="0"/>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cs typeface="Arial" panose="020B0604020202020204" pitchFamily="34" charset="0"/>
              </a:defRPr>
            </a:lvl9pPr>
          </a:lstStyle>
          <a:p>
            <a:pPr algn="ctr">
              <a:buClr>
                <a:srgbClr val="000000"/>
              </a:buClr>
            </a:pPr>
            <a:fld id="{7B41ACFC-5B4A-304B-84F9-F78C52299678}" type="slidenum">
              <a:rPr lang="en-US" altLang="en-US" sz="933"/>
              <a:pPr algn="ctr">
                <a:buClr>
                  <a:srgbClr val="000000"/>
                </a:buClr>
              </a:pPr>
              <a:t>‹#›</a:t>
            </a:fld>
            <a:endParaRPr lang="en-US" altLang="en-US" sz="933"/>
          </a:p>
        </p:txBody>
      </p:sp>
      <p:sp>
        <p:nvSpPr>
          <p:cNvPr id="2" name="Title 1"/>
          <p:cNvSpPr>
            <a:spLocks noGrp="1"/>
          </p:cNvSpPr>
          <p:nvPr>
            <p:ph type="title"/>
          </p:nvPr>
        </p:nvSpPr>
        <p:spPr>
          <a:xfrm>
            <a:off x="304800" y="308864"/>
            <a:ext cx="6858000" cy="508000"/>
          </a:xfrm>
        </p:spPr>
        <p:txBody>
          <a:bodyPr/>
          <a:lstStyle>
            <a:lvl1pPr>
              <a:defRPr sz="3200">
                <a:solidFill>
                  <a:srgbClr val="0070C0"/>
                </a:solidFill>
                <a:latin typeface="IBM Plex Sans" panose="020B050305020300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948757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D30F8C-531A-BB48-875E-C4B0575F6F43}" type="datetimeFigureOut">
              <a:rPr lang="en-US" smtClean="0"/>
              <a:t>11/16/2021</a:t>
            </a:fld>
            <a:endParaRPr lang="en-US"/>
          </a:p>
        </p:txBody>
      </p:sp>
      <p:sp>
        <p:nvSpPr>
          <p:cNvPr id="5" name="Footer Placeholder 4"/>
          <p:cNvSpPr>
            <a:spLocks noGrp="1"/>
          </p:cNvSpPr>
          <p:nvPr>
            <p:ph type="ftr" sz="quarter" idx="11"/>
          </p:nvPr>
        </p:nvSpPr>
        <p:spPr/>
        <p:txBody>
          <a:bodyPr/>
          <a:lstStyle/>
          <a:p>
            <a:r>
              <a:rPr lang="en-US" dirty="0"/>
              <a:t>IBM and IBM Business Partner Internal Use Only</a:t>
            </a:r>
          </a:p>
        </p:txBody>
      </p:sp>
      <p:sp>
        <p:nvSpPr>
          <p:cNvPr id="6" name="Slide Number Placeholder 5"/>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2679781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30F8C-531A-BB48-875E-C4B0575F6F43}" type="datetimeFigureOut">
              <a:rPr lang="en-US" smtClean="0"/>
              <a:t>11/16/2021</a:t>
            </a:fld>
            <a:endParaRPr lang="en-US"/>
          </a:p>
        </p:txBody>
      </p:sp>
      <p:sp>
        <p:nvSpPr>
          <p:cNvPr id="5" name="Footer Placeholder 4"/>
          <p:cNvSpPr>
            <a:spLocks noGrp="1"/>
          </p:cNvSpPr>
          <p:nvPr>
            <p:ph type="ftr" sz="quarter" idx="11"/>
          </p:nvPr>
        </p:nvSpPr>
        <p:spPr>
          <a:xfrm>
            <a:off x="4038600" y="6111188"/>
            <a:ext cx="4114800" cy="365125"/>
          </a:xfrm>
        </p:spPr>
        <p:txBody>
          <a:bodyPr/>
          <a:lstStyle/>
          <a:p>
            <a:endParaRPr lang="en-US" dirty="0"/>
          </a:p>
        </p:txBody>
      </p:sp>
      <p:sp>
        <p:nvSpPr>
          <p:cNvPr id="6" name="Slide Number Placeholder 5"/>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6360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D30F8C-531A-BB48-875E-C4B0575F6F43}"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4261945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D30F8C-531A-BB48-875E-C4B0575F6F43}" type="datetimeFigureOut">
              <a:rPr lang="en-US" smtClean="0"/>
              <a:t>11/16/2021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309465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D30F8C-531A-BB48-875E-C4B0575F6F43}" type="datetimeFigureOut">
              <a:rPr lang="en-US" smtClean="0"/>
              <a:t>11/16/2021</a:t>
            </a:fld>
            <a:endParaRPr lang="en-US"/>
          </a:p>
        </p:txBody>
      </p:sp>
      <p:sp>
        <p:nvSpPr>
          <p:cNvPr id="4" name="Footer Placeholder 3"/>
          <p:cNvSpPr>
            <a:spLocks noGrp="1"/>
          </p:cNvSpPr>
          <p:nvPr>
            <p:ph type="ftr" sz="quarter" idx="11"/>
          </p:nvPr>
        </p:nvSpPr>
        <p:spPr/>
        <p:txBody>
          <a:bodyPr/>
          <a:lstStyle/>
          <a:p>
            <a:r>
              <a:rPr lang="en-US" dirty="0"/>
              <a:t>IBM and IBM Business Partner Internal Use Only</a:t>
            </a:r>
          </a:p>
        </p:txBody>
      </p:sp>
      <p:sp>
        <p:nvSpPr>
          <p:cNvPr id="5" name="Slide Number Placeholder 4"/>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1896842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30F8C-531A-BB48-875E-C4B0575F6F43}" type="datetimeFigureOut">
              <a:rPr lang="en-US" smtClean="0"/>
              <a:t>11/16/2021</a:t>
            </a:fld>
            <a:endParaRPr lang="en-US"/>
          </a:p>
        </p:txBody>
      </p:sp>
      <p:sp>
        <p:nvSpPr>
          <p:cNvPr id="3" name="Footer Placeholder 2"/>
          <p:cNvSpPr>
            <a:spLocks noGrp="1"/>
          </p:cNvSpPr>
          <p:nvPr>
            <p:ph type="ftr" sz="quarter" idx="11"/>
          </p:nvPr>
        </p:nvSpPr>
        <p:spPr/>
        <p:txBody>
          <a:bodyPr/>
          <a:lstStyle/>
          <a:p>
            <a:r>
              <a:rPr lang="en-US" dirty="0"/>
              <a:t>IBM and IBM Business Partner Internal Use Only</a:t>
            </a:r>
          </a:p>
        </p:txBody>
      </p:sp>
      <p:sp>
        <p:nvSpPr>
          <p:cNvPr id="4" name="Slide Number Placeholder 3"/>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355342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30F8C-531A-BB48-875E-C4B0575F6F43}"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187539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30F8C-531A-BB48-875E-C4B0575F6F43}"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8FD6D5-209D-C345-8BC4-37003BD7108F}" type="slidenum">
              <a:rPr lang="en-US" smtClean="0"/>
              <a:t>‹#›</a:t>
            </a:fld>
            <a:endParaRPr lang="en-US"/>
          </a:p>
        </p:txBody>
      </p:sp>
    </p:spTree>
    <p:extLst>
      <p:ext uri="{BB962C8B-B14F-4D97-AF65-F5344CB8AC3E}">
        <p14:creationId xmlns:p14="http://schemas.microsoft.com/office/powerpoint/2010/main" val="1342813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30F8C-531A-BB48-875E-C4B0575F6F43}" type="datetimeFigureOut">
              <a:rPr lang="en-US" smtClean="0"/>
              <a:t>11/16/2021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IBM and IBM Business Partner Internal Use Only</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FD6D5-209D-C345-8BC4-37003BD7108F}" type="slidenum">
              <a:rPr lang="en-US" smtClean="0"/>
              <a:t>‹#›</a:t>
            </a:fld>
            <a:endParaRPr lang="en-US"/>
          </a:p>
        </p:txBody>
      </p:sp>
      <p:sp>
        <p:nvSpPr>
          <p:cNvPr id="7" name="Rectangle 6">
            <a:extLst>
              <a:ext uri="{FF2B5EF4-FFF2-40B4-BE49-F238E27FC236}">
                <a16:creationId xmlns:a16="http://schemas.microsoft.com/office/drawing/2014/main" id="{6DA4D501-E4F4-46FC-8000-4D4D9AECDDFA}"/>
              </a:ext>
            </a:extLst>
          </p:cNvPr>
          <p:cNvSpPr/>
          <p:nvPr userDrawn="1"/>
        </p:nvSpPr>
        <p:spPr>
          <a:xfrm>
            <a:off x="4523804" y="6538912"/>
            <a:ext cx="3185487" cy="276999"/>
          </a:xfrm>
          <a:prstGeom prst="rect">
            <a:avLst/>
          </a:prstGeom>
        </p:spPr>
        <p:txBody>
          <a:bodyPr wrap="none">
            <a:spAutoFit/>
          </a:bodyPr>
          <a:lstStyle/>
          <a:p>
            <a:r>
              <a:rPr lang="en-US" sz="1200" dirty="0"/>
              <a:t>IBM and IBM Business Partner Internal Use Only</a:t>
            </a:r>
          </a:p>
        </p:txBody>
      </p:sp>
    </p:spTree>
    <p:extLst>
      <p:ext uri="{BB962C8B-B14F-4D97-AF65-F5344CB8AC3E}">
        <p14:creationId xmlns:p14="http://schemas.microsoft.com/office/powerpoint/2010/main" val="3041156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ibm.ent.box.com/folder/68503267919" TargetMode="External"/><Relationship Id="rId3" Type="http://schemas.openxmlformats.org/officeDocument/2006/relationships/image" Target="../media/image3.png"/><Relationship Id="rId7" Type="http://schemas.openxmlformats.org/officeDocument/2006/relationships/hyperlink" Target="https://ibm.seismic.com/Link/Content/DCelOpkv7nok-zrCOIVQUmVA#/?anchorId=710523a2-b9ca-492a-bb8b-62d7d901d35c"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ibm.com/partnerworld/page/ibm-storage-trade-in-program" TargetMode="External"/><Relationship Id="rId5" Type="http://schemas.openxmlformats.org/officeDocument/2006/relationships/hyperlink" Target="http://commons.wikimedia.org/wiki/File:Us_dollars_one_hundred_banknotes.jpg" TargetMode="Externa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hyperlink" Target="https://ibm.box.com/s/5hvwo4gzbbowcu8d5fddf2vfgtixal2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mailto:aminsk@sk.ibm.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AutoShape 4"/>
          <p:cNvSpPr/>
          <p:nvPr/>
        </p:nvSpPr>
        <p:spPr>
          <a:xfrm>
            <a:off x="-6066" y="0"/>
            <a:ext cx="6145159" cy="6869401"/>
          </a:xfrm>
          <a:prstGeom prst="rect">
            <a:avLst/>
          </a:prstGeom>
          <a:solidFill>
            <a:schemeClr val="accent1">
              <a:lumMod val="60000"/>
              <a:lumOff val="40000"/>
            </a:schemeClr>
          </a:solidFill>
        </p:spPr>
      </p:sp>
      <p:sp>
        <p:nvSpPr>
          <p:cNvPr id="29" name="TextBox 29"/>
          <p:cNvSpPr txBox="1"/>
          <p:nvPr/>
        </p:nvSpPr>
        <p:spPr>
          <a:xfrm>
            <a:off x="8205906" y="5036100"/>
            <a:ext cx="1840019" cy="204158"/>
          </a:xfrm>
          <a:prstGeom prst="rect">
            <a:avLst/>
          </a:prstGeom>
        </p:spPr>
        <p:txBody>
          <a:bodyPr lIns="0" tIns="0" rIns="0" bIns="0" rtlCol="0" anchor="t">
            <a:spAutoFit/>
          </a:bodyPr>
          <a:lstStyle/>
          <a:p>
            <a:pPr marL="0" marR="0" lvl="0" indent="0" algn="l" defTabSz="609660" rtl="0" eaLnBrk="1" fontAlgn="auto" latinLnBrk="0" hangingPunct="1">
              <a:lnSpc>
                <a:spcPts val="168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35" name="TextBox 35"/>
          <p:cNvSpPr txBox="1"/>
          <p:nvPr/>
        </p:nvSpPr>
        <p:spPr>
          <a:xfrm>
            <a:off x="10362443" y="1165750"/>
            <a:ext cx="1747203" cy="204158"/>
          </a:xfrm>
          <a:prstGeom prst="rect">
            <a:avLst/>
          </a:prstGeom>
        </p:spPr>
        <p:txBody>
          <a:bodyPr lIns="0" tIns="0" rIns="0" bIns="0" rtlCol="0" anchor="t">
            <a:spAutoFit/>
          </a:bodyPr>
          <a:lstStyle/>
          <a:p>
            <a:pPr marL="0" marR="0" lvl="0" indent="0" algn="l" defTabSz="609660" rtl="0" eaLnBrk="1" fontAlgn="auto" latinLnBrk="0" hangingPunct="1">
              <a:lnSpc>
                <a:spcPts val="168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9" name="TextBox 39"/>
          <p:cNvSpPr txBox="1"/>
          <p:nvPr/>
        </p:nvSpPr>
        <p:spPr>
          <a:xfrm>
            <a:off x="6192473" y="1629428"/>
            <a:ext cx="1819393" cy="204158"/>
          </a:xfrm>
          <a:prstGeom prst="rect">
            <a:avLst/>
          </a:prstGeom>
        </p:spPr>
        <p:txBody>
          <a:bodyPr lIns="0" tIns="0" rIns="0" bIns="0" rtlCol="0" anchor="t">
            <a:spAutoFit/>
          </a:bodyPr>
          <a:lstStyle/>
          <a:p>
            <a:pPr marL="0" marR="0" lvl="0" indent="0" algn="l" defTabSz="609660" rtl="0" eaLnBrk="1" fontAlgn="auto" latinLnBrk="0" hangingPunct="1">
              <a:lnSpc>
                <a:spcPts val="168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Open Sans"/>
              <a:ea typeface="+mn-ea"/>
              <a:cs typeface="+mn-cs"/>
            </a:endParaRPr>
          </a:p>
        </p:txBody>
      </p:sp>
      <p:grpSp>
        <p:nvGrpSpPr>
          <p:cNvPr id="44" name="Group 13">
            <a:extLst>
              <a:ext uri="{FF2B5EF4-FFF2-40B4-BE49-F238E27FC236}">
                <a16:creationId xmlns:a16="http://schemas.microsoft.com/office/drawing/2014/main" id="{E7DE522D-309D-4965-B73B-DC35E401978F}"/>
              </a:ext>
            </a:extLst>
          </p:cNvPr>
          <p:cNvGrpSpPr/>
          <p:nvPr/>
        </p:nvGrpSpPr>
        <p:grpSpPr>
          <a:xfrm>
            <a:off x="6139913" y="3429000"/>
            <a:ext cx="2743200" cy="3429000"/>
            <a:chOff x="999485" y="4744"/>
            <a:chExt cx="6275840" cy="8028262"/>
          </a:xfrm>
        </p:grpSpPr>
        <p:pic>
          <p:nvPicPr>
            <p:cNvPr id="47" name="Picture 14">
              <a:extLst>
                <a:ext uri="{FF2B5EF4-FFF2-40B4-BE49-F238E27FC236}">
                  <a16:creationId xmlns:a16="http://schemas.microsoft.com/office/drawing/2014/main" id="{3E430AD8-63F1-4942-A27C-EB0E208B2D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9485" y="4744"/>
              <a:ext cx="6275840" cy="8028262"/>
            </a:xfrm>
            <a:prstGeom prst="rect">
              <a:avLst/>
            </a:prstGeom>
          </p:spPr>
        </p:pic>
      </p:grpSp>
      <p:sp>
        <p:nvSpPr>
          <p:cNvPr id="3" name="AutoShape 3"/>
          <p:cNvSpPr/>
          <p:nvPr/>
        </p:nvSpPr>
        <p:spPr>
          <a:xfrm>
            <a:off x="10158360" y="0"/>
            <a:ext cx="2032000" cy="3429000"/>
          </a:xfrm>
          <a:prstGeom prst="rect">
            <a:avLst/>
          </a:prstGeom>
          <a:solidFill>
            <a:srgbClr val="346C8C"/>
          </a:solidFill>
        </p:spPr>
      </p:sp>
      <p:grpSp>
        <p:nvGrpSpPr>
          <p:cNvPr id="48" name="Group 15">
            <a:extLst>
              <a:ext uri="{FF2B5EF4-FFF2-40B4-BE49-F238E27FC236}">
                <a16:creationId xmlns:a16="http://schemas.microsoft.com/office/drawing/2014/main" id="{031ED4FF-BD6A-4351-9919-725A7D0F9A4C}"/>
              </a:ext>
            </a:extLst>
          </p:cNvPr>
          <p:cNvGrpSpPr/>
          <p:nvPr/>
        </p:nvGrpSpPr>
        <p:grpSpPr>
          <a:xfrm>
            <a:off x="10159999" y="3426974"/>
            <a:ext cx="2032001" cy="3431026"/>
            <a:chOff x="0" y="0"/>
            <a:chExt cx="6455126" cy="8602754"/>
          </a:xfrm>
        </p:grpSpPr>
        <p:pic>
          <p:nvPicPr>
            <p:cNvPr id="49" name="Picture 16">
              <a:extLst>
                <a:ext uri="{FF2B5EF4-FFF2-40B4-BE49-F238E27FC236}">
                  <a16:creationId xmlns:a16="http://schemas.microsoft.com/office/drawing/2014/main" id="{B43DD109-CF57-48DD-85F1-9F1E9CA6B81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6455126" cy="8602754"/>
            </a:xfrm>
            <a:prstGeom prst="rect">
              <a:avLst/>
            </a:prstGeom>
          </p:spPr>
        </p:pic>
      </p:grpSp>
      <p:sp>
        <p:nvSpPr>
          <p:cNvPr id="26" name="TextBox 26"/>
          <p:cNvSpPr txBox="1"/>
          <p:nvPr/>
        </p:nvSpPr>
        <p:spPr>
          <a:xfrm>
            <a:off x="10345509" y="2632111"/>
            <a:ext cx="2032000" cy="656462"/>
          </a:xfrm>
          <a:prstGeom prst="rect">
            <a:avLst/>
          </a:prstGeom>
        </p:spPr>
        <p:txBody>
          <a:bodyPr wrap="square" lIns="0" tIns="0" rIns="0" bIns="0" rtlCol="0" anchor="t">
            <a:sp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FFFFFF"/>
                </a:solidFill>
                <a:effectLst/>
                <a:uLnTx/>
                <a:uFillTx/>
                <a:latin typeface="Radley"/>
                <a:ea typeface="+mn-ea"/>
                <a:cs typeface="+mn-cs"/>
              </a:rPr>
              <a:t>IBM pays for</a:t>
            </a:r>
            <a:br>
              <a:rPr kumimoji="0" lang="en-US" sz="2133" b="0" i="0" u="none" strike="noStrike" kern="1200" cap="none" spc="0" normalizeH="0" baseline="0" noProof="0" dirty="0">
                <a:ln>
                  <a:noFill/>
                </a:ln>
                <a:solidFill>
                  <a:srgbClr val="FFFFFF"/>
                </a:solidFill>
                <a:effectLst/>
                <a:uLnTx/>
                <a:uFillTx/>
                <a:latin typeface="Radley"/>
                <a:ea typeface="+mn-ea"/>
                <a:cs typeface="+mn-cs"/>
              </a:rPr>
            </a:br>
            <a:r>
              <a:rPr kumimoji="0" lang="en-US" sz="2133" b="0" i="0" u="none" strike="noStrike" kern="1200" cap="none" spc="0" normalizeH="0" baseline="0" noProof="0" dirty="0">
                <a:ln>
                  <a:noFill/>
                </a:ln>
                <a:solidFill>
                  <a:srgbClr val="FFFFFF"/>
                </a:solidFill>
                <a:effectLst/>
                <a:uLnTx/>
                <a:uFillTx/>
                <a:latin typeface="Radley"/>
                <a:ea typeface="+mn-ea"/>
                <a:cs typeface="+mn-cs"/>
              </a:rPr>
              <a:t>the pickup…</a:t>
            </a:r>
          </a:p>
        </p:txBody>
      </p:sp>
      <p:pic>
        <p:nvPicPr>
          <p:cNvPr id="31" name="Picture 30" descr="A close up of text on a white background&#10;&#10;Description automatically generated">
            <a:extLst>
              <a:ext uri="{FF2B5EF4-FFF2-40B4-BE49-F238E27FC236}">
                <a16:creationId xmlns:a16="http://schemas.microsoft.com/office/drawing/2014/main" id="{492DBFEB-B893-4944-801B-D7912C6B8327}"/>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8136301" y="6078"/>
            <a:ext cx="2032001" cy="3422922"/>
          </a:xfrm>
          <a:prstGeom prst="rect">
            <a:avLst/>
          </a:prstGeom>
        </p:spPr>
      </p:pic>
      <p:sp>
        <p:nvSpPr>
          <p:cNvPr id="50" name="TextBox 26">
            <a:extLst>
              <a:ext uri="{FF2B5EF4-FFF2-40B4-BE49-F238E27FC236}">
                <a16:creationId xmlns:a16="http://schemas.microsoft.com/office/drawing/2014/main" id="{F48C8DEB-8EF2-4D36-9B7C-00AA50D2C38B}"/>
              </a:ext>
            </a:extLst>
          </p:cNvPr>
          <p:cNvSpPr txBox="1"/>
          <p:nvPr/>
        </p:nvSpPr>
        <p:spPr>
          <a:xfrm>
            <a:off x="6228517" y="516058"/>
            <a:ext cx="1897843" cy="2954078"/>
          </a:xfrm>
          <a:prstGeom prst="rect">
            <a:avLst/>
          </a:prstGeom>
        </p:spPr>
        <p:txBody>
          <a:bodyPr wrap="square" lIns="0" tIns="0" rIns="0" bIns="0" rtlCol="0" anchor="t">
            <a:sp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FFFFFF"/>
                </a:solidFill>
                <a:effectLst/>
                <a:uLnTx/>
                <a:uFillTx/>
                <a:latin typeface="Radley"/>
                <a:ea typeface="+mn-ea"/>
                <a:cs typeface="+mn-cs"/>
              </a:rPr>
              <a:t>We pay our customers </a:t>
            </a:r>
            <a:br>
              <a:rPr kumimoji="0" lang="en-US" sz="2133" b="0" i="0" u="none" strike="noStrike" kern="1200" cap="none" spc="0" normalizeH="0" baseline="0" noProof="0" dirty="0">
                <a:ln>
                  <a:noFill/>
                </a:ln>
                <a:solidFill>
                  <a:srgbClr val="FFFFFF"/>
                </a:solidFill>
                <a:effectLst/>
                <a:uLnTx/>
                <a:uFillTx/>
                <a:latin typeface="Radley"/>
                <a:ea typeface="+mn-ea"/>
                <a:cs typeface="+mn-cs"/>
              </a:rPr>
            </a:br>
            <a:r>
              <a:rPr kumimoji="0" lang="en-US" sz="2133" b="0" i="0" u="none" strike="noStrike" kern="1200" cap="none" spc="0" normalizeH="0" baseline="0" noProof="0" dirty="0">
                <a:ln>
                  <a:noFill/>
                </a:ln>
                <a:solidFill>
                  <a:srgbClr val="FFFFFF"/>
                </a:solidFill>
                <a:effectLst/>
                <a:uLnTx/>
                <a:uFillTx/>
                <a:latin typeface="Radley"/>
                <a:ea typeface="+mn-ea"/>
                <a:cs typeface="+mn-cs"/>
              </a:rPr>
              <a:t>real cash for </a:t>
            </a:r>
            <a:br>
              <a:rPr kumimoji="0" lang="en-US" sz="2133" b="0" i="0" u="none" strike="noStrike" kern="1200" cap="none" spc="0" normalizeH="0" baseline="0" noProof="0" dirty="0">
                <a:ln>
                  <a:noFill/>
                </a:ln>
                <a:solidFill>
                  <a:srgbClr val="FFFFFF"/>
                </a:solidFill>
                <a:effectLst/>
                <a:uLnTx/>
                <a:uFillTx/>
                <a:latin typeface="Radley"/>
                <a:ea typeface="+mn-ea"/>
                <a:cs typeface="+mn-cs"/>
              </a:rPr>
            </a:br>
            <a:r>
              <a:rPr kumimoji="0" lang="en-US" sz="2133" b="0" i="0" u="none" strike="noStrike" kern="1200" cap="none" spc="0" normalizeH="0" baseline="0" noProof="0" dirty="0">
                <a:ln>
                  <a:noFill/>
                </a:ln>
                <a:solidFill>
                  <a:srgbClr val="FFFFFF"/>
                </a:solidFill>
                <a:effectLst/>
                <a:uLnTx/>
                <a:uFillTx/>
                <a:latin typeface="Radley"/>
                <a:ea typeface="+mn-ea"/>
                <a:cs typeface="+mn-cs"/>
              </a:rPr>
              <a:t>old </a:t>
            </a:r>
            <a:r>
              <a:rPr kumimoji="0" lang="en-US" sz="2133" b="1" i="0" u="none" strike="noStrike" kern="1200" cap="none" spc="0" normalizeH="0" baseline="0" noProof="0" dirty="0">
                <a:ln>
                  <a:noFill/>
                </a:ln>
                <a:solidFill>
                  <a:srgbClr val="FFFFFF"/>
                </a:solidFill>
                <a:effectLst/>
                <a:uLnTx/>
                <a:uFillTx/>
                <a:latin typeface="Radley"/>
                <a:ea typeface="+mn-ea"/>
                <a:cs typeface="+mn-cs"/>
              </a:rPr>
              <a:t>IBM and Competitive</a:t>
            </a:r>
            <a:r>
              <a:rPr kumimoji="0" lang="en-US" sz="2133" b="0" i="0" u="none" strike="noStrike" kern="1200" cap="none" spc="0" normalizeH="0" baseline="0" noProof="0" dirty="0">
                <a:ln>
                  <a:noFill/>
                </a:ln>
                <a:solidFill>
                  <a:srgbClr val="FFFFFF"/>
                </a:solidFill>
                <a:effectLst/>
                <a:uLnTx/>
                <a:uFillTx/>
                <a:latin typeface="Radley"/>
                <a:ea typeface="+mn-ea"/>
                <a:cs typeface="+mn-cs"/>
              </a:rPr>
              <a:t> machines</a:t>
            </a:r>
            <a:br>
              <a:rPr kumimoji="0" lang="en-US" sz="2133" b="0" i="0" u="none" strike="noStrike" kern="1200" cap="none" spc="0" normalizeH="0" baseline="0" noProof="0" dirty="0">
                <a:ln>
                  <a:noFill/>
                </a:ln>
                <a:solidFill>
                  <a:srgbClr val="FFFFFF"/>
                </a:solidFill>
                <a:effectLst/>
                <a:uLnTx/>
                <a:uFillTx/>
                <a:latin typeface="Radley"/>
                <a:ea typeface="+mn-ea"/>
                <a:cs typeface="+mn-cs"/>
              </a:rPr>
            </a:br>
            <a:endParaRPr kumimoji="0" lang="en-US" sz="2133" b="0" i="0" u="none" strike="noStrike" kern="1200" cap="none" spc="0" normalizeH="0" baseline="0" noProof="0" dirty="0">
              <a:ln>
                <a:noFill/>
              </a:ln>
              <a:solidFill>
                <a:srgbClr val="FFFFFF"/>
              </a:solidFill>
              <a:effectLst/>
              <a:uLnTx/>
              <a:uFillTx/>
              <a:latin typeface="Radley"/>
              <a:ea typeface="+mn-ea"/>
              <a:cs typeface="+mn-cs"/>
            </a:endParaRPr>
          </a:p>
          <a:p>
            <a:pPr marL="0" marR="0" lvl="0" indent="0" algn="l" defTabSz="60966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FFFFFF"/>
                </a:solidFill>
                <a:effectLst/>
                <a:uLnTx/>
                <a:uFillTx/>
                <a:latin typeface="Radley"/>
                <a:ea typeface="+mn-ea"/>
                <a:cs typeface="+mn-cs"/>
              </a:rPr>
              <a:t>plus…</a:t>
            </a:r>
            <a:br>
              <a:rPr kumimoji="0" lang="en-US" sz="2133" b="0" i="0" u="none" strike="noStrike" kern="1200" cap="none" spc="0" normalizeH="0" baseline="0" noProof="0" dirty="0">
                <a:ln>
                  <a:noFill/>
                </a:ln>
                <a:solidFill>
                  <a:srgbClr val="FFFFFF"/>
                </a:solidFill>
                <a:effectLst/>
                <a:uLnTx/>
                <a:uFillTx/>
                <a:latin typeface="Radley"/>
                <a:ea typeface="+mn-ea"/>
                <a:cs typeface="+mn-cs"/>
              </a:rPr>
            </a:br>
            <a:endParaRPr kumimoji="0" lang="en-US" sz="2133" b="0" i="0" u="none" strike="noStrike" kern="1200" cap="none" spc="0" normalizeH="0" baseline="0" noProof="0" dirty="0">
              <a:ln>
                <a:noFill/>
              </a:ln>
              <a:solidFill>
                <a:srgbClr val="FFFFFF"/>
              </a:solidFill>
              <a:effectLst/>
              <a:uLnTx/>
              <a:uFillTx/>
              <a:latin typeface="Radley"/>
              <a:ea typeface="+mn-ea"/>
              <a:cs typeface="+mn-cs"/>
            </a:endParaRPr>
          </a:p>
        </p:txBody>
      </p:sp>
      <p:sp>
        <p:nvSpPr>
          <p:cNvPr id="5" name="AutoShape 5"/>
          <p:cNvSpPr/>
          <p:nvPr/>
        </p:nvSpPr>
        <p:spPr>
          <a:xfrm>
            <a:off x="8131331" y="3420896"/>
            <a:ext cx="2032000" cy="3429000"/>
          </a:xfrm>
          <a:prstGeom prst="rect">
            <a:avLst/>
          </a:prstGeom>
          <a:solidFill>
            <a:srgbClr val="00314D"/>
          </a:solidFill>
        </p:spPr>
      </p:sp>
      <p:sp>
        <p:nvSpPr>
          <p:cNvPr id="36" name="TextBox 36"/>
          <p:cNvSpPr txBox="1"/>
          <p:nvPr/>
        </p:nvSpPr>
        <p:spPr>
          <a:xfrm>
            <a:off x="8013924" y="5629689"/>
            <a:ext cx="2032001" cy="989117"/>
          </a:xfrm>
          <a:prstGeom prst="rect">
            <a:avLst/>
          </a:prstGeom>
        </p:spPr>
        <p:txBody>
          <a:bodyPr wrap="square" lIns="0" tIns="0" rIns="0" bIns="0" rtlCol="0" anchor="t">
            <a:spAutoFit/>
          </a:bodyPr>
          <a:lstStyle/>
          <a:p>
            <a:pPr marL="0" marR="0" lvl="0" indent="0" algn="r" defTabSz="609660" rtl="0" eaLnBrk="1" fontAlgn="auto" latinLnBrk="0" hangingPunct="1">
              <a:lnSpc>
                <a:spcPts val="2613"/>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FFFFFF"/>
                </a:solidFill>
                <a:effectLst/>
                <a:uLnTx/>
                <a:uFillTx/>
                <a:latin typeface="Radley"/>
                <a:ea typeface="+mn-ea"/>
                <a:cs typeface="+mn-cs"/>
              </a:rPr>
              <a:t>…and disposal</a:t>
            </a:r>
            <a:br>
              <a:rPr kumimoji="0" lang="en-US" sz="2133" b="0" i="0" u="none" strike="noStrike" kern="1200" cap="none" spc="0" normalizeH="0" baseline="0" noProof="0" dirty="0">
                <a:ln>
                  <a:noFill/>
                </a:ln>
                <a:solidFill>
                  <a:srgbClr val="FFFFFF"/>
                </a:solidFill>
                <a:effectLst/>
                <a:uLnTx/>
                <a:uFillTx/>
                <a:latin typeface="Radley"/>
                <a:ea typeface="+mn-ea"/>
                <a:cs typeface="+mn-cs"/>
              </a:rPr>
            </a:br>
            <a:r>
              <a:rPr kumimoji="0" lang="en-US" sz="2133" b="0" i="0" u="none" strike="noStrike" kern="1200" cap="none" spc="0" normalizeH="0" baseline="0" noProof="0" dirty="0">
                <a:ln>
                  <a:noFill/>
                </a:ln>
                <a:solidFill>
                  <a:srgbClr val="FFFFFF"/>
                </a:solidFill>
                <a:effectLst/>
                <a:uLnTx/>
                <a:uFillTx/>
                <a:latin typeface="Radley"/>
                <a:ea typeface="+mn-ea"/>
                <a:cs typeface="+mn-cs"/>
              </a:rPr>
              <a:t>of the </a:t>
            </a:r>
            <a:br>
              <a:rPr kumimoji="0" lang="en-US" sz="2133" b="0" i="0" u="none" strike="noStrike" kern="1200" cap="none" spc="0" normalizeH="0" baseline="0" noProof="0" dirty="0">
                <a:ln>
                  <a:noFill/>
                </a:ln>
                <a:solidFill>
                  <a:srgbClr val="FFFFFF"/>
                </a:solidFill>
                <a:effectLst/>
                <a:uLnTx/>
                <a:uFillTx/>
                <a:latin typeface="Radley"/>
                <a:ea typeface="+mn-ea"/>
                <a:cs typeface="+mn-cs"/>
              </a:rPr>
            </a:br>
            <a:r>
              <a:rPr kumimoji="0" lang="en-US" sz="2133" b="0" i="0" u="none" strike="noStrike" kern="1200" cap="none" spc="0" normalizeH="0" baseline="0" noProof="0" dirty="0">
                <a:ln>
                  <a:noFill/>
                </a:ln>
                <a:solidFill>
                  <a:srgbClr val="FFFFFF"/>
                </a:solidFill>
                <a:effectLst/>
                <a:uLnTx/>
                <a:uFillTx/>
                <a:latin typeface="Radley"/>
                <a:ea typeface="+mn-ea"/>
                <a:cs typeface="+mn-cs"/>
              </a:rPr>
              <a:t>machines!</a:t>
            </a:r>
          </a:p>
        </p:txBody>
      </p:sp>
      <p:sp>
        <p:nvSpPr>
          <p:cNvPr id="24" name="TextBox 20">
            <a:extLst>
              <a:ext uri="{FF2B5EF4-FFF2-40B4-BE49-F238E27FC236}">
                <a16:creationId xmlns:a16="http://schemas.microsoft.com/office/drawing/2014/main" id="{BEF85DE9-A587-1148-9114-D0B3388B7621}"/>
              </a:ext>
            </a:extLst>
          </p:cNvPr>
          <p:cNvSpPr txBox="1"/>
          <p:nvPr/>
        </p:nvSpPr>
        <p:spPr>
          <a:xfrm>
            <a:off x="132184" y="4780348"/>
            <a:ext cx="6034009" cy="2000228"/>
          </a:xfrm>
          <a:prstGeom prst="rect">
            <a:avLst/>
          </a:prstGeom>
        </p:spPr>
        <p:txBody>
          <a:bodyPr wrap="square" lIns="0" tIns="0" rIns="0" bIns="0" rtlCol="0" anchor="t">
            <a:spAutoFit/>
          </a:bodyPr>
          <a:lstStyle/>
          <a:p>
            <a:pPr marL="0" marR="0" lvl="0" indent="0" algn="l" defTabSz="609660" rtl="0" eaLnBrk="1" fontAlgn="auto" latinLnBrk="0" hangingPunct="1">
              <a:lnSpc>
                <a:spcPct val="15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rPr>
              <a:t>Storage Trade-in website  </a:t>
            </a:r>
            <a:r>
              <a:rPr kumimoji="0" lang="en-US" sz="1867" b="1" i="0" u="sng"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hlinkClick r:id="rId6">
                  <a:extLst>
                    <a:ext uri="{A12FA001-AC4F-418D-AE19-62706E023703}">
                      <ahyp:hlinkClr xmlns:ahyp="http://schemas.microsoft.com/office/drawing/2018/hyperlinkcolor" val="tx"/>
                    </a:ext>
                  </a:extLst>
                </a:hlinkClick>
              </a:rPr>
              <a:t>PartnerWorld</a:t>
            </a:r>
            <a:r>
              <a:rPr kumimoji="0" lang="en-US" sz="1867" b="1" i="0" u="none"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rPr>
              <a:t> </a:t>
            </a:r>
            <a:r>
              <a:rPr kumimoji="0" lang="en-US" sz="1867" b="1" i="0" u="none" strike="noStrike" kern="1200" cap="none" spc="0" normalizeH="0" baseline="0" noProof="0" dirty="0">
                <a:ln>
                  <a:noFill/>
                </a:ln>
                <a:solidFill>
                  <a:srgbClr val="4472C4">
                    <a:lumMod val="50000"/>
                  </a:srgbClr>
                </a:solidFill>
                <a:effectLst/>
                <a:uLnTx/>
                <a:uFillTx/>
                <a:latin typeface="IBM Plex Sans SemiBold" panose="020B0503050203000203" pitchFamily="34" charset="0"/>
                <a:ea typeface="+mn-ea"/>
                <a:cs typeface="+mn-cs"/>
              </a:rPr>
              <a:t>or </a:t>
            </a:r>
            <a:r>
              <a:rPr kumimoji="0" lang="en-US" sz="1867" b="1" i="0" u="none" strike="noStrike" kern="1200" cap="none" spc="0" normalizeH="0" baseline="0" noProof="0" dirty="0">
                <a:ln>
                  <a:noFill/>
                </a:ln>
                <a:solidFill>
                  <a:srgbClr val="4472C4">
                    <a:lumMod val="50000"/>
                  </a:srgbClr>
                </a:solidFill>
                <a:effectLst/>
                <a:uLnTx/>
                <a:uFillTx/>
                <a:latin typeface="IBM Plex Sans SemiBold" panose="020B0503050203000203" pitchFamily="34" charset="0"/>
                <a:ea typeface="+mn-ea"/>
                <a:cs typeface="+mn-cs"/>
                <a:hlinkClick r:id="rId7">
                  <a:extLst>
                    <a:ext uri="{A12FA001-AC4F-418D-AE19-62706E023703}">
                      <ahyp:hlinkClr xmlns:ahyp="http://schemas.microsoft.com/office/drawing/2018/hyperlinkcolor" val="tx"/>
                    </a:ext>
                  </a:extLst>
                </a:hlinkClick>
              </a:rPr>
              <a:t>Seismic</a:t>
            </a:r>
            <a:endParaRPr kumimoji="0" lang="en-US" sz="1867" b="1" i="0" u="none" strike="noStrike" kern="1200" cap="none" spc="0" normalizeH="0" baseline="0" noProof="0" dirty="0">
              <a:ln>
                <a:noFill/>
              </a:ln>
              <a:solidFill>
                <a:srgbClr val="4472C4">
                  <a:lumMod val="50000"/>
                </a:srgbClr>
              </a:solidFill>
              <a:effectLst/>
              <a:uLnTx/>
              <a:uFillTx/>
              <a:latin typeface="IBM Plex Sans SemiBold" panose="020B0503050203000203" pitchFamily="34" charset="0"/>
              <a:ea typeface="+mn-ea"/>
              <a:cs typeface="+mn-cs"/>
            </a:endParaRPr>
          </a:p>
          <a:p>
            <a:pPr marL="0" marR="0" lvl="0" indent="0" algn="l" defTabSz="609660" rtl="0" eaLnBrk="1" fontAlgn="auto" latinLnBrk="0" hangingPunct="1">
              <a:lnSpc>
                <a:spcPct val="15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endParaRPr>
          </a:p>
          <a:p>
            <a:pPr marL="0" marR="0" lvl="0" indent="0" algn="l" defTabSz="609660" rtl="0" eaLnBrk="1" fontAlgn="auto" latinLnBrk="0" hangingPunct="1">
              <a:lnSpc>
                <a:spcPct val="15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rPr>
              <a:t>Visit the Trade In </a:t>
            </a:r>
            <a:r>
              <a:rPr kumimoji="0" lang="en-US" sz="1867" b="1" i="0" u="sng"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hlinkClick r:id="rId8">
                  <a:extLst>
                    <a:ext uri="{A12FA001-AC4F-418D-AE19-62706E023703}">
                      <ahyp:hlinkClr xmlns:ahyp="http://schemas.microsoft.com/office/drawing/2018/hyperlinkcolor" val="tx"/>
                    </a:ext>
                  </a:extLst>
                </a:hlinkClick>
              </a:rPr>
              <a:t>BOX</a:t>
            </a:r>
            <a:r>
              <a:rPr kumimoji="0" lang="en-US" sz="1867" b="1" i="0" u="none"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rPr>
              <a:t> for Program Operations Guide, Eligible Product Lists, Calculator, Claim Form </a:t>
            </a:r>
          </a:p>
          <a:p>
            <a:pPr marL="0" marR="0" lvl="0" indent="0" algn="l" defTabSz="609660" rtl="0" eaLnBrk="1" fontAlgn="auto" latinLnBrk="0" hangingPunct="1">
              <a:lnSpc>
                <a:spcPct val="150000"/>
              </a:lnSpc>
              <a:spcBef>
                <a:spcPts val="0"/>
              </a:spcBef>
              <a:spcAft>
                <a:spcPts val="0"/>
              </a:spcAft>
              <a:buClrTx/>
              <a:buSzTx/>
              <a:buFontTx/>
              <a:buNone/>
              <a:tabLst/>
              <a:defRPr/>
            </a:pPr>
            <a:endParaRPr kumimoji="0" lang="en-US" sz="1867" b="1" i="0" u="none" strike="noStrike" kern="1200" cap="none" spc="0" normalizeH="0" baseline="0" noProof="0" dirty="0">
              <a:ln>
                <a:noFill/>
              </a:ln>
              <a:solidFill>
                <a:srgbClr val="1F497D">
                  <a:lumMod val="75000"/>
                </a:srgbClr>
              </a:solidFill>
              <a:effectLst/>
              <a:uLnTx/>
              <a:uFillTx/>
              <a:latin typeface="IBM Plex Sans SemiBold" panose="020B0503050203000203" pitchFamily="34" charset="0"/>
              <a:ea typeface="+mn-ea"/>
              <a:cs typeface="+mn-cs"/>
            </a:endParaRPr>
          </a:p>
        </p:txBody>
      </p:sp>
      <p:sp>
        <p:nvSpPr>
          <p:cNvPr id="30" name="TextBox 20">
            <a:extLst>
              <a:ext uri="{FF2B5EF4-FFF2-40B4-BE49-F238E27FC236}">
                <a16:creationId xmlns:a16="http://schemas.microsoft.com/office/drawing/2014/main" id="{426E4D16-F6CA-C449-ADD8-9C310BF0EE91}"/>
              </a:ext>
            </a:extLst>
          </p:cNvPr>
          <p:cNvSpPr txBox="1"/>
          <p:nvPr/>
        </p:nvSpPr>
        <p:spPr>
          <a:xfrm>
            <a:off x="729853" y="6613747"/>
            <a:ext cx="5700428" cy="205954"/>
          </a:xfrm>
          <a:prstGeom prst="rect">
            <a:avLst/>
          </a:prstGeom>
        </p:spPr>
        <p:txBody>
          <a:bodyPr wrap="square" lIns="0" tIns="0" rIns="0" bIns="0" rtlCol="0" anchor="t">
            <a:spAutoFit/>
          </a:bodyPr>
          <a:lstStyle/>
          <a:p>
            <a:pPr marL="0" marR="0" lvl="0" indent="0" algn="l" defTabSz="609660" rtl="0" eaLnBrk="1" fontAlgn="auto" latinLnBrk="0" hangingPunct="1">
              <a:lnSpc>
                <a:spcPts val="16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F497D">
                    <a:lumMod val="75000"/>
                  </a:srgbClr>
                </a:solidFill>
                <a:effectLst/>
                <a:uLnTx/>
                <a:uFillTx/>
                <a:latin typeface="IBM Plex Sans" panose="020B0503050203000203" pitchFamily="34" charset="0"/>
                <a:ea typeface="+mn-ea"/>
                <a:cs typeface="+mn-cs"/>
              </a:rPr>
              <a:t>Contact: Katie Miles kmmiles@us.ibm.com</a:t>
            </a:r>
          </a:p>
        </p:txBody>
      </p:sp>
      <p:sp>
        <p:nvSpPr>
          <p:cNvPr id="2" name="Rounded Rectangle 1">
            <a:extLst>
              <a:ext uri="{FF2B5EF4-FFF2-40B4-BE49-F238E27FC236}">
                <a16:creationId xmlns:a16="http://schemas.microsoft.com/office/drawing/2014/main" id="{634BA45B-6DC7-9D4C-BF59-269824C29BB1}"/>
              </a:ext>
            </a:extLst>
          </p:cNvPr>
          <p:cNvSpPr/>
          <p:nvPr/>
        </p:nvSpPr>
        <p:spPr>
          <a:xfrm>
            <a:off x="47388" y="1629428"/>
            <a:ext cx="5543506" cy="1364282"/>
          </a:xfrm>
          <a:prstGeom prst="roundRect">
            <a:avLst/>
          </a:prstGeom>
          <a:ln w="1016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FFFF00"/>
                </a:solidFill>
                <a:effectLst/>
                <a:uLnTx/>
                <a:uFillTx/>
                <a:latin typeface="Calibri" panose="020F0502020204030204"/>
                <a:ea typeface="+mn-ea"/>
                <a:cs typeface="+mn-cs"/>
              </a:rPr>
              <a:t>Dell EMC 2X </a:t>
            </a:r>
            <a:r>
              <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rPr>
              <a:t>Trade In Value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rPr>
              <a:t>through December 31, 2021 </a:t>
            </a:r>
          </a:p>
        </p:txBody>
      </p:sp>
      <p:sp>
        <p:nvSpPr>
          <p:cNvPr id="22" name="Rounded Rectangle 21">
            <a:extLst>
              <a:ext uri="{FF2B5EF4-FFF2-40B4-BE49-F238E27FC236}">
                <a16:creationId xmlns:a16="http://schemas.microsoft.com/office/drawing/2014/main" id="{3F74DC2B-BF5B-5749-8A4E-050E45975271}"/>
              </a:ext>
            </a:extLst>
          </p:cNvPr>
          <p:cNvSpPr/>
          <p:nvPr/>
        </p:nvSpPr>
        <p:spPr>
          <a:xfrm>
            <a:off x="132184" y="3168499"/>
            <a:ext cx="5543506" cy="1364283"/>
          </a:xfrm>
          <a:prstGeom prst="roundRect">
            <a:avLst/>
          </a:prstGeom>
          <a:solidFill>
            <a:schemeClr val="accent1">
              <a:lumMod val="40000"/>
              <a:lumOff val="60000"/>
            </a:schemeClr>
          </a:solidFill>
          <a:ln w="1016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7030A0"/>
                </a:solidFill>
                <a:effectLst/>
                <a:uLnTx/>
                <a:uFillTx/>
                <a:latin typeface="Calibri" panose="020F0502020204030204"/>
                <a:ea typeface="+mn-ea"/>
                <a:cs typeface="+mn-cs"/>
              </a:rPr>
              <a:t>TS1140 EOS 2X </a:t>
            </a:r>
            <a:r>
              <a:rPr kumimoji="0" lang="en-US" sz="3200" b="1" i="0" u="none" strike="noStrike" kern="1200" cap="none" spc="0" normalizeH="0" baseline="0" noProof="0" dirty="0">
                <a:ln>
                  <a:noFill/>
                </a:ln>
                <a:solidFill>
                  <a:srgbClr val="7030A0"/>
                </a:solidFill>
                <a:effectLst/>
                <a:uLnTx/>
                <a:uFillTx/>
                <a:latin typeface="Calibri" panose="020F0502020204030204"/>
                <a:ea typeface="+mn-ea"/>
                <a:cs typeface="+mn-cs"/>
              </a:rPr>
              <a:t>Trade In Value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a:ea typeface="+mn-ea"/>
                <a:cs typeface="+mn-cs"/>
              </a:rPr>
              <a:t>through March 31, 2022 </a:t>
            </a:r>
          </a:p>
        </p:txBody>
      </p:sp>
      <p:sp>
        <p:nvSpPr>
          <p:cNvPr id="25" name="TextBox 19">
            <a:extLst>
              <a:ext uri="{FF2B5EF4-FFF2-40B4-BE49-F238E27FC236}">
                <a16:creationId xmlns:a16="http://schemas.microsoft.com/office/drawing/2014/main" id="{78DB0DF2-40C7-E24F-B0E4-3E95E6E43862}"/>
              </a:ext>
            </a:extLst>
          </p:cNvPr>
          <p:cNvSpPr txBox="1"/>
          <p:nvPr/>
        </p:nvSpPr>
        <p:spPr>
          <a:xfrm>
            <a:off x="213359" y="92101"/>
            <a:ext cx="4961679" cy="1239698"/>
          </a:xfrm>
          <a:prstGeom prst="rect">
            <a:avLst/>
          </a:prstGeom>
        </p:spPr>
        <p:txBody>
          <a:bodyPr lIns="0" tIns="0" rIns="0" bIns="0" rtlCol="0" anchor="t">
            <a:spAutoFit/>
          </a:bodyPr>
          <a:lstStyle/>
          <a:p>
            <a:pPr marL="0" marR="0" lvl="0" indent="0" algn="l" defTabSz="609630" rtl="0" eaLnBrk="1" fontAlgn="auto" latinLnBrk="0" hangingPunct="1">
              <a:lnSpc>
                <a:spcPts val="4752"/>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lumMod val="75000"/>
                  </a:srgbClr>
                </a:solidFill>
                <a:effectLst/>
                <a:uLnTx/>
                <a:uFillTx/>
                <a:latin typeface="Radley Bold"/>
                <a:ea typeface="+mn-ea"/>
                <a:cs typeface="+mn-cs"/>
              </a:rPr>
              <a:t>IBM Storage </a:t>
            </a:r>
          </a:p>
          <a:p>
            <a:pPr marL="0" marR="0" lvl="0" indent="0" algn="l" defTabSz="609630" rtl="0" eaLnBrk="1" fontAlgn="auto" latinLnBrk="0" hangingPunct="1">
              <a:lnSpc>
                <a:spcPts val="4752"/>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lumMod val="75000"/>
                  </a:srgbClr>
                </a:solidFill>
                <a:effectLst/>
                <a:uLnTx/>
                <a:uFillTx/>
                <a:latin typeface="Radley Bold"/>
                <a:ea typeface="+mn-ea"/>
                <a:cs typeface="+mn-cs"/>
              </a:rPr>
              <a:t>Trade-In Program</a:t>
            </a:r>
          </a:p>
        </p:txBody>
      </p:sp>
    </p:spTree>
    <p:extLst>
      <p:ext uri="{BB962C8B-B14F-4D97-AF65-F5344CB8AC3E}">
        <p14:creationId xmlns:p14="http://schemas.microsoft.com/office/powerpoint/2010/main" val="3816613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AutoShape 3"/>
          <p:cNvSpPr/>
          <p:nvPr/>
        </p:nvSpPr>
        <p:spPr>
          <a:xfrm>
            <a:off x="8949074" y="0"/>
            <a:ext cx="3242925" cy="6858000"/>
          </a:xfrm>
          <a:prstGeom prst="rect">
            <a:avLst/>
          </a:prstGeom>
          <a:solidFill>
            <a:srgbClr val="7030A0"/>
          </a:solidFill>
        </p:spPr>
      </p:sp>
      <p:sp>
        <p:nvSpPr>
          <p:cNvPr id="6" name="TextBox 6"/>
          <p:cNvSpPr txBox="1"/>
          <p:nvPr/>
        </p:nvSpPr>
        <p:spPr>
          <a:xfrm>
            <a:off x="277235" y="198243"/>
            <a:ext cx="8628089" cy="6209392"/>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533"/>
              </a:spcBef>
              <a:spcAft>
                <a:spcPts val="533"/>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adley"/>
                <a:ea typeface="+mn-ea"/>
                <a:cs typeface="+mn-cs"/>
              </a:rPr>
              <a:t>TS1140 End of Service </a:t>
            </a:r>
            <a:r>
              <a:rPr kumimoji="0" lang="en-US" sz="4000" b="1" i="0" u="none" strike="noStrike" kern="1200" cap="none" spc="0" normalizeH="0" baseline="0" noProof="0" dirty="0">
                <a:ln>
                  <a:solidFill>
                    <a:srgbClr val="00B0F0"/>
                  </a:solidFill>
                </a:ln>
                <a:solidFill>
                  <a:srgbClr val="7030A0"/>
                </a:solidFill>
                <a:effectLst/>
                <a:uLnTx/>
                <a:uFillTx/>
                <a:latin typeface="Radley"/>
                <a:ea typeface="+mn-ea"/>
                <a:cs typeface="+mn-cs"/>
              </a:rPr>
              <a:t>2X Trade In Value</a:t>
            </a:r>
          </a:p>
          <a:p>
            <a:pPr marL="0" marR="0" lvl="0" indent="0" algn="l" defTabSz="914400" rtl="0" eaLnBrk="1" fontAlgn="auto" latinLnBrk="0" hangingPunct="1">
              <a:lnSpc>
                <a:spcPts val="2100"/>
              </a:lnSpc>
              <a:spcBef>
                <a:spcPts val="533"/>
              </a:spcBef>
              <a:spcAft>
                <a:spcPts val="533"/>
              </a:spcAft>
              <a:buClrTx/>
              <a:buSzTx/>
              <a:buFontTx/>
              <a:buNone/>
              <a:tabLst/>
              <a:defRPr/>
            </a:pPr>
            <a:endParaRPr kumimoji="0" lang="en-US" sz="2800" b="0" i="0" u="none" strike="noStrike" kern="1200" cap="none" spc="0" normalizeH="0" baseline="0" noProof="0" dirty="0">
              <a:ln>
                <a:noFill/>
              </a:ln>
              <a:solidFill>
                <a:srgbClr val="7030A0"/>
              </a:solidFill>
              <a:effectLst/>
              <a:uLnTx/>
              <a:uFillTx/>
              <a:latin typeface="Radley"/>
              <a:ea typeface="+mn-ea"/>
              <a:cs typeface="+mn-cs"/>
            </a:endParaRPr>
          </a:p>
          <a:p>
            <a:pPr marL="457200" marR="0" lvl="0" indent="-457200" algn="l" defTabSz="914400" rtl="0" eaLnBrk="1" fontAlgn="auto" latinLnBrk="0" hangingPunct="1">
              <a:lnSpc>
                <a:spcPts val="2400"/>
              </a:lnSpc>
              <a:spcBef>
                <a:spcPts val="1133"/>
              </a:spcBef>
              <a:spcAft>
                <a:spcPts val="1133"/>
              </a:spcAft>
              <a:buClrTx/>
              <a:buSzTx/>
              <a:buFont typeface="Wingdings" pitchFamily="2" charset="2"/>
              <a:buChar char="Ø"/>
              <a:tabLst/>
              <a:defRPr/>
            </a:pPr>
            <a:r>
              <a:rPr kumimoji="0" lang="en-US" sz="2800" b="0" i="0" u="none" strike="noStrike" kern="1200" cap="none" spc="0" normalizeH="0" baseline="0" noProof="0" dirty="0">
                <a:ln>
                  <a:noFill/>
                </a:ln>
                <a:solidFill>
                  <a:srgbClr val="7030A0"/>
                </a:solidFill>
                <a:effectLst/>
                <a:uLnTx/>
                <a:uFillTx/>
                <a:latin typeface="Radley"/>
                <a:ea typeface="+mn-ea"/>
                <a:cs typeface="+mn-cs"/>
              </a:rPr>
              <a:t>TS1140 End of Service effective  February 28, 2022</a:t>
            </a:r>
          </a:p>
          <a:p>
            <a:pPr marL="457200" marR="0" lvl="0" indent="-457200" algn="l" defTabSz="914400" rtl="0" eaLnBrk="1" fontAlgn="auto" latinLnBrk="0" hangingPunct="1">
              <a:lnSpc>
                <a:spcPct val="100000"/>
              </a:lnSpc>
              <a:spcBef>
                <a:spcPts val="1133"/>
              </a:spcBef>
              <a:spcAft>
                <a:spcPts val="1133"/>
              </a:spcAft>
              <a:buClrTx/>
              <a:buSzTx/>
              <a:buFont typeface="Wingdings" pitchFamily="2" charset="2"/>
              <a:buChar char="Ø"/>
              <a:tabLst/>
              <a:defRPr/>
            </a:pPr>
            <a:r>
              <a:rPr kumimoji="0" lang="en-US" sz="2800" b="0" i="0" u="none" strike="noStrike" kern="1200" cap="none" spc="0" normalizeH="0" baseline="0" noProof="0" dirty="0">
                <a:ln>
                  <a:noFill/>
                </a:ln>
                <a:solidFill>
                  <a:srgbClr val="7030A0"/>
                </a:solidFill>
                <a:effectLst/>
                <a:uLnTx/>
                <a:uFillTx/>
                <a:latin typeface="Radley"/>
                <a:ea typeface="+mn-ea"/>
                <a:cs typeface="+mn-cs"/>
              </a:rPr>
              <a:t>Replace TS1140 and earn </a:t>
            </a:r>
            <a:r>
              <a:rPr kumimoji="0" lang="en-US" sz="2800" b="0" i="0" u="none" strike="noStrike" kern="1200" cap="none" spc="0" normalizeH="0" baseline="0" noProof="0" dirty="0">
                <a:ln>
                  <a:noFill/>
                </a:ln>
                <a:solidFill>
                  <a:prstClr val="white">
                    <a:lumMod val="50000"/>
                  </a:prstClr>
                </a:solidFill>
                <a:effectLst/>
                <a:uLnTx/>
                <a:uFillTx/>
                <a:latin typeface="Radley"/>
                <a:ea typeface="+mn-ea"/>
                <a:cs typeface="+mn-cs"/>
              </a:rPr>
              <a:t>$750  </a:t>
            </a:r>
            <a:r>
              <a:rPr kumimoji="0" lang="en-US" sz="2800" b="0" i="0" u="none" strike="noStrike" kern="1200" cap="none" spc="0" normalizeH="0" baseline="0" noProof="0" dirty="0">
                <a:ln>
                  <a:noFill/>
                </a:ln>
                <a:solidFill>
                  <a:srgbClr val="7030A0"/>
                </a:solidFill>
                <a:effectLst/>
                <a:uLnTx/>
                <a:uFillTx/>
                <a:latin typeface="Radley"/>
                <a:ea typeface="+mn-ea"/>
                <a:cs typeface="+mn-cs"/>
              </a:rPr>
              <a:t>$1,500 Trade In Value through the end of 1Q 2022 </a:t>
            </a:r>
          </a:p>
          <a:p>
            <a:pPr marL="457200" marR="0" lvl="0" indent="-457200" algn="l" defTabSz="914400" rtl="0" eaLnBrk="1" fontAlgn="auto" latinLnBrk="0" hangingPunct="1">
              <a:lnSpc>
                <a:spcPts val="2100"/>
              </a:lnSpc>
              <a:spcBef>
                <a:spcPts val="533"/>
              </a:spcBef>
              <a:spcAft>
                <a:spcPts val="533"/>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7030A0"/>
              </a:solidFill>
              <a:effectLst/>
              <a:uLnTx/>
              <a:uFillTx/>
              <a:latin typeface="Radley"/>
              <a:ea typeface="+mn-ea"/>
              <a:cs typeface="+mn-cs"/>
            </a:endParaRPr>
          </a:p>
          <a:p>
            <a:pPr marL="457200" marR="0" lvl="0" indent="-457200" algn="l" defTabSz="914400" rtl="0" eaLnBrk="1" fontAlgn="auto" latinLnBrk="0" hangingPunct="1">
              <a:lnSpc>
                <a:spcPts val="2100"/>
              </a:lnSpc>
              <a:spcBef>
                <a:spcPts val="533"/>
              </a:spcBef>
              <a:spcAft>
                <a:spcPts val="533"/>
              </a:spcAft>
              <a:buClrTx/>
              <a:buSzTx/>
              <a:buFont typeface="Wingdings" pitchFamily="2" charset="2"/>
              <a:buChar char="Ø"/>
              <a:tabLst/>
              <a:defRPr/>
            </a:pPr>
            <a:r>
              <a:rPr kumimoji="0" lang="en-US" sz="2800" b="0" i="0" u="none" strike="noStrike" kern="1200" cap="none" spc="0" normalizeH="0" baseline="0" noProof="0" dirty="0">
                <a:ln>
                  <a:noFill/>
                </a:ln>
                <a:solidFill>
                  <a:srgbClr val="7030A0"/>
                </a:solidFill>
                <a:effectLst/>
                <a:uLnTx/>
                <a:uFillTx/>
                <a:latin typeface="Radley"/>
                <a:ea typeface="+mn-ea"/>
                <a:cs typeface="+mn-cs"/>
              </a:rPr>
              <a:t>IBM Trade In Payment is determined by:</a:t>
            </a:r>
          </a:p>
          <a:p>
            <a:pPr marL="914400" marR="0" lvl="1" indent="-457200" algn="l" defTabSz="914400" rtl="0" eaLnBrk="1" fontAlgn="auto" latinLnBrk="0" hangingPunct="1">
              <a:lnSpc>
                <a:spcPts val="2100"/>
              </a:lnSpc>
              <a:spcBef>
                <a:spcPts val="533"/>
              </a:spcBef>
              <a:spcAft>
                <a:spcPts val="533"/>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7030A0"/>
                </a:solidFill>
                <a:effectLst/>
                <a:uLnTx/>
                <a:uFillTx/>
                <a:latin typeface="IBM Plex Sans" panose="020B0503050203000203" pitchFamily="34" charset="0"/>
                <a:ea typeface="+mn-ea"/>
                <a:cs typeface="+mn-cs"/>
              </a:rPr>
              <a:t>Trade In Replacement Allowance of the new solution sold (ex: TS1150) based on the type and quantity of Tape  purchased.  This Allowance is the max  Trade In payment.</a:t>
            </a:r>
          </a:p>
          <a:p>
            <a:pPr marL="1371600" marR="0" lvl="3" indent="0" algn="l" defTabSz="914400" rtl="0" eaLnBrk="1" fontAlgn="auto" latinLnBrk="0" hangingPunct="1">
              <a:lnSpc>
                <a:spcPts val="2100"/>
              </a:lnSpc>
              <a:spcBef>
                <a:spcPts val="533"/>
              </a:spcBef>
              <a:spcAft>
                <a:spcPts val="533"/>
              </a:spcAft>
              <a:buClrTx/>
              <a:buSzTx/>
              <a:buFontTx/>
              <a:buNone/>
              <a:tabLst/>
              <a:defRPr/>
            </a:pPr>
            <a:r>
              <a:rPr kumimoji="0" lang="en-US" sz="1600" b="0" i="1" u="none" strike="noStrike" kern="1200" cap="none" spc="0" normalizeH="0" baseline="0" noProof="0" dirty="0">
                <a:ln>
                  <a:noFill/>
                </a:ln>
                <a:solidFill>
                  <a:srgbClr val="7030A0"/>
                </a:solidFill>
                <a:effectLst/>
                <a:uLnTx/>
                <a:uFillTx/>
                <a:latin typeface="Bradley Hand" pitchFamily="2" charset="77"/>
                <a:ea typeface="+mn-ea"/>
                <a:cs typeface="+mn-cs"/>
              </a:rPr>
              <a:t>** Compared to **</a:t>
            </a:r>
          </a:p>
          <a:p>
            <a:pPr marL="914400" marR="0" lvl="1" indent="-457200" algn="l" defTabSz="914400" rtl="0" eaLnBrk="1" fontAlgn="auto" latinLnBrk="0" hangingPunct="1">
              <a:lnSpc>
                <a:spcPts val="2100"/>
              </a:lnSpc>
              <a:spcBef>
                <a:spcPts val="533"/>
              </a:spcBef>
              <a:spcAft>
                <a:spcPts val="533"/>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7030A0"/>
                </a:solidFill>
                <a:effectLst/>
                <a:uLnTx/>
                <a:uFillTx/>
                <a:latin typeface="IBM Plex Sans" panose="020B0503050203000203" pitchFamily="34" charset="0"/>
                <a:ea typeface="+mn-ea"/>
                <a:cs typeface="+mn-cs"/>
              </a:rPr>
              <a:t>Trade In Replaced Value is based on the type and quantity of TS1140 tape drives being returned to IBM.  TS1140 Trade In Value is DOUBLED for sales through March 31, 2022</a:t>
            </a:r>
          </a:p>
          <a:p>
            <a:pPr marL="914400" marR="0" lvl="1" indent="-457200" algn="l" defTabSz="914400" rtl="0" eaLnBrk="1" fontAlgn="auto" latinLnBrk="0" hangingPunct="1">
              <a:lnSpc>
                <a:spcPts val="2100"/>
              </a:lnSpc>
              <a:spcBef>
                <a:spcPts val="533"/>
              </a:spcBef>
              <a:spcAft>
                <a:spcPts val="533"/>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7030A0"/>
                </a:solidFill>
                <a:effectLst/>
                <a:uLnTx/>
                <a:uFillTx/>
                <a:latin typeface="IBM Plex Sans" panose="020B0503050203000203" pitchFamily="34" charset="0"/>
                <a:ea typeface="+mn-ea"/>
                <a:cs typeface="+mn-cs"/>
              </a:rPr>
              <a:t>Trade In Payment is the TS1140 EOS 2X Trade In Value, not to exceed the Trade in Allowance. </a:t>
            </a:r>
          </a:p>
        </p:txBody>
      </p:sp>
      <p:sp>
        <p:nvSpPr>
          <p:cNvPr id="20" name="TextBox 20"/>
          <p:cNvSpPr txBox="1"/>
          <p:nvPr/>
        </p:nvSpPr>
        <p:spPr>
          <a:xfrm>
            <a:off x="427303" y="6444810"/>
            <a:ext cx="4961679" cy="413190"/>
          </a:xfrm>
          <a:prstGeom prst="rect">
            <a:avLst/>
          </a:prstGeom>
        </p:spPr>
        <p:txBody>
          <a:bodyPr lIns="0" tIns="0" rIns="0" bIns="0" rtlCol="0" anchor="t">
            <a:spAutoFit/>
          </a:bodyPr>
          <a:lstStyle/>
          <a:p>
            <a:pPr marL="0" marR="0" lvl="0" indent="0" algn="l" defTabSz="914400" rtl="0" eaLnBrk="1" fontAlgn="auto" latinLnBrk="0" hangingPunct="1">
              <a:lnSpc>
                <a:spcPts val="1600"/>
              </a:lnSpc>
              <a:spcBef>
                <a:spcPts val="0"/>
              </a:spcBef>
              <a:spcAft>
                <a:spcPts val="0"/>
              </a:spcAft>
              <a:buClrTx/>
              <a:buSzTx/>
              <a:buFontTx/>
              <a:buNone/>
              <a:tabLst/>
              <a:defRPr/>
            </a:pPr>
            <a:endParaRPr kumimoji="0" lang="en-US" sz="1600" b="0" i="0" u="sng" strike="noStrike" kern="1200" cap="none" spc="0" normalizeH="0" baseline="0" noProof="0" dirty="0">
              <a:ln>
                <a:noFill/>
              </a:ln>
              <a:solidFill>
                <a:srgbClr val="38B6FF"/>
              </a:solidFill>
              <a:effectLst/>
              <a:uLnTx/>
              <a:uFillTx/>
              <a:latin typeface="Radley"/>
              <a:ea typeface="+mn-ea"/>
              <a:cs typeface="+mn-cs"/>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adley"/>
                <a:ea typeface="+mn-ea"/>
                <a:cs typeface="+mn-cs"/>
              </a:rPr>
              <a:t>Contact: Katie Miles kmmiles@us.ibm.com</a:t>
            </a:r>
          </a:p>
        </p:txBody>
      </p:sp>
      <p:sp>
        <p:nvSpPr>
          <p:cNvPr id="16" name="TextBox 6">
            <a:extLst>
              <a:ext uri="{FF2B5EF4-FFF2-40B4-BE49-F238E27FC236}">
                <a16:creationId xmlns:a16="http://schemas.microsoft.com/office/drawing/2014/main" id="{3B233711-10AD-6A4E-9D92-01113D33A996}"/>
              </a:ext>
            </a:extLst>
          </p:cNvPr>
          <p:cNvSpPr txBox="1"/>
          <p:nvPr/>
        </p:nvSpPr>
        <p:spPr>
          <a:xfrm>
            <a:off x="9036574" y="906563"/>
            <a:ext cx="3155426" cy="6014147"/>
          </a:xfrm>
          <a:prstGeom prst="rect">
            <a:avLst/>
          </a:prstGeom>
        </p:spPr>
        <p:txBody>
          <a:bodyPr wrap="square" lIns="0" tIns="0" rIns="0" bIns="0" rtlCol="0" anchor="t">
            <a:spAutoFit/>
          </a:bodyPr>
          <a:lstStyle/>
          <a:p>
            <a:pPr marL="0" marR="0" lvl="0" indent="0" algn="l" defTabSz="914400" rtl="0" eaLnBrk="1" fontAlgn="auto" latinLnBrk="0" hangingPunct="1">
              <a:lnSpc>
                <a:spcPts val="2100"/>
              </a:lnSpc>
              <a:spcBef>
                <a:spcPts val="533"/>
              </a:spcBef>
              <a:spcAft>
                <a:spcPts val="533"/>
              </a:spcAft>
              <a:buClrTx/>
              <a:buSzTx/>
              <a:buFontTx/>
              <a:buNone/>
              <a:tabLst/>
              <a:defRPr/>
            </a:pPr>
            <a:r>
              <a:rPr kumimoji="0" lang="en-US" sz="1600" b="1" i="1" u="none" strike="noStrike" kern="1200" cap="none" spc="0" normalizeH="0" baseline="0" noProof="0" dirty="0">
                <a:ln>
                  <a:noFill/>
                </a:ln>
                <a:solidFill>
                  <a:srgbClr val="FFFF00"/>
                </a:solidFill>
                <a:effectLst/>
                <a:uLnTx/>
                <a:uFillTx/>
                <a:latin typeface="Radley"/>
                <a:ea typeface="+mn-ea"/>
                <a:cs typeface="+mn-cs"/>
              </a:rPr>
              <a:t>ACT NOW!</a:t>
            </a:r>
          </a:p>
          <a:p>
            <a:pPr marL="304815" marR="0" lvl="0" indent="-304815" algn="l" defTabSz="914400" rtl="0" eaLnBrk="1" fontAlgn="auto" latinLnBrk="0" hangingPunct="1">
              <a:lnSpc>
                <a:spcPts val="2100"/>
              </a:lnSpc>
              <a:spcBef>
                <a:spcPts val="533"/>
              </a:spcBef>
              <a:spcAft>
                <a:spcPts val="533"/>
              </a:spcAft>
              <a:buClrTx/>
              <a:buSzTx/>
              <a:buFont typeface="Wingdings" pitchFamily="2" charset="2"/>
              <a:buChar char="q"/>
              <a:tabLst/>
              <a:defRPr/>
            </a:pPr>
            <a:r>
              <a:rPr kumimoji="0" lang="en-US" sz="1867" b="1" i="0" u="none" strike="noStrike" kern="1200" cap="none" spc="0" normalizeH="0" baseline="0" noProof="0" dirty="0">
                <a:ln>
                  <a:noFill/>
                </a:ln>
                <a:solidFill>
                  <a:prstClr val="white"/>
                </a:solidFill>
                <a:effectLst/>
                <a:uLnTx/>
                <a:uFillTx/>
                <a:latin typeface="Radley"/>
                <a:ea typeface="+mn-ea"/>
                <a:cs typeface="+mn-cs"/>
              </a:rPr>
              <a:t>Calculate Trade In Payment </a:t>
            </a:r>
            <a:r>
              <a:rPr kumimoji="0" lang="en-US" sz="1600" b="0" i="0" u="none" strike="noStrike" kern="1200" cap="none" spc="0" normalizeH="0" baseline="0" noProof="0" dirty="0">
                <a:ln>
                  <a:noFill/>
                </a:ln>
                <a:solidFill>
                  <a:prstClr val="white"/>
                </a:solidFill>
                <a:effectLst/>
                <a:uLnTx/>
                <a:uFillTx/>
                <a:latin typeface="Radley"/>
                <a:ea typeface="+mn-ea"/>
                <a:cs typeface="+mn-cs"/>
              </a:rPr>
              <a:t>using </a:t>
            </a:r>
            <a:r>
              <a:rPr kumimoji="0" lang="en-US" sz="1600" b="0" i="0" u="none" strike="noStrike" kern="1200" cap="none" spc="0" normalizeH="0" baseline="0" noProof="0" dirty="0">
                <a:ln>
                  <a:noFill/>
                </a:ln>
                <a:solidFill>
                  <a:prstClr val="white"/>
                </a:solidFill>
                <a:effectLst/>
                <a:uLnTx/>
                <a:uFillTx/>
                <a:latin typeface="Radley"/>
                <a:ea typeface="+mn-ea"/>
                <a:cs typeface="+mn-cs"/>
                <a:hlinkClick r:id="rId3">
                  <a:extLst>
                    <a:ext uri="{A12FA001-AC4F-418D-AE19-62706E023703}">
                      <ahyp:hlinkClr xmlns:ahyp="http://schemas.microsoft.com/office/drawing/2018/hyperlinkcolor" val="tx"/>
                    </a:ext>
                  </a:extLst>
                </a:hlinkClick>
              </a:rPr>
              <a:t>Calculator and Eligible Product List </a:t>
            </a:r>
            <a:endParaRPr kumimoji="0" lang="en-US" sz="1600" b="0" i="0" u="none" strike="noStrike" kern="1200" cap="none" spc="0" normalizeH="0" baseline="0" noProof="0" dirty="0">
              <a:ln>
                <a:noFill/>
              </a:ln>
              <a:solidFill>
                <a:srgbClr val="FF0000"/>
              </a:solidFill>
              <a:effectLst/>
              <a:uLnTx/>
              <a:uFillTx/>
              <a:latin typeface="Radley"/>
              <a:ea typeface="+mn-ea"/>
              <a:cs typeface="+mn-cs"/>
            </a:endParaRPr>
          </a:p>
          <a:p>
            <a:pPr marL="304815" marR="0" lvl="0" indent="-304815" algn="l" defTabSz="914400" rtl="0" eaLnBrk="1" fontAlgn="auto" latinLnBrk="0" hangingPunct="1">
              <a:lnSpc>
                <a:spcPts val="2100"/>
              </a:lnSpc>
              <a:spcBef>
                <a:spcPts val="533"/>
              </a:spcBef>
              <a:spcAft>
                <a:spcPts val="533"/>
              </a:spcAft>
              <a:buClrTx/>
              <a:buSzTx/>
              <a:buFont typeface="Wingdings" pitchFamily="2" charset="2"/>
              <a:buChar char="q"/>
              <a:tabLst/>
              <a:defRPr/>
            </a:pPr>
            <a:r>
              <a:rPr kumimoji="0" lang="en-US" sz="1867" b="1" i="0" u="none" strike="noStrike" kern="1200" cap="none" spc="0" normalizeH="0" baseline="0" noProof="0" dirty="0">
                <a:ln>
                  <a:noFill/>
                </a:ln>
                <a:solidFill>
                  <a:prstClr val="white"/>
                </a:solidFill>
                <a:effectLst/>
                <a:uLnTx/>
                <a:uFillTx/>
                <a:latin typeface="Radley"/>
                <a:ea typeface="+mn-ea"/>
                <a:cs typeface="+mn-cs"/>
              </a:rPr>
              <a:t>TS1140 Trade In Value available on End User Invoice/Lease Start November 15, 2021 – March 31, 2022</a:t>
            </a:r>
          </a:p>
          <a:p>
            <a:pPr marL="304815" marR="0" lvl="0" indent="-304815" algn="l" defTabSz="914400" rtl="0" eaLnBrk="1" fontAlgn="auto" latinLnBrk="0" hangingPunct="1">
              <a:lnSpc>
                <a:spcPts val="2100"/>
              </a:lnSpc>
              <a:spcBef>
                <a:spcPts val="533"/>
              </a:spcBef>
              <a:spcAft>
                <a:spcPts val="533"/>
              </a:spcAft>
              <a:buClrTx/>
              <a:buSzTx/>
              <a:buFont typeface="Wingdings" pitchFamily="2" charset="2"/>
              <a:buChar char="q"/>
              <a:tabLst/>
              <a:defRPr/>
            </a:pPr>
            <a:r>
              <a:rPr kumimoji="0" lang="en-US" sz="1867" b="1" i="0" u="none" strike="noStrike" kern="1200" cap="none" spc="0" normalizeH="0" baseline="0" noProof="0" dirty="0">
                <a:ln>
                  <a:noFill/>
                </a:ln>
                <a:solidFill>
                  <a:prstClr val="white"/>
                </a:solidFill>
                <a:effectLst/>
                <a:uLnTx/>
                <a:uFillTx/>
                <a:latin typeface="Radley"/>
                <a:ea typeface="+mn-ea"/>
                <a:cs typeface="+mn-cs"/>
              </a:rPr>
              <a:t>Immediately After the Sale or within 90 days: </a:t>
            </a:r>
            <a:r>
              <a:rPr kumimoji="0" lang="en-US" sz="1600" b="0" i="0" u="none" strike="noStrike" kern="1200" cap="none" spc="0" normalizeH="0" baseline="0" noProof="0" dirty="0">
                <a:ln>
                  <a:noFill/>
                </a:ln>
                <a:solidFill>
                  <a:prstClr val="white"/>
                </a:solidFill>
                <a:effectLst/>
                <a:uLnTx/>
                <a:uFillTx/>
                <a:latin typeface="Radley"/>
                <a:ea typeface="+mn-ea"/>
                <a:cs typeface="+mn-cs"/>
              </a:rPr>
              <a:t>BP Submit Trade In Claim to </a:t>
            </a:r>
            <a:r>
              <a:rPr kumimoji="0" lang="en-US" sz="1600" b="0" i="0" u="none" strike="noStrike" kern="1200" cap="none" spc="0" normalizeH="0" baseline="0" noProof="0" dirty="0">
                <a:ln>
                  <a:noFill/>
                </a:ln>
                <a:solidFill>
                  <a:prstClr val="white"/>
                </a:solidFill>
                <a:effectLst/>
                <a:uLnTx/>
                <a:uFillTx/>
                <a:latin typeface="Radley"/>
                <a:ea typeface="+mn-ea"/>
                <a:cs typeface="+mn-cs"/>
                <a:hlinkClick r:id="rId4">
                  <a:extLst>
                    <a:ext uri="{A12FA001-AC4F-418D-AE19-62706E023703}">
                      <ahyp:hlinkClr xmlns:ahyp="http://schemas.microsoft.com/office/drawing/2018/hyperlinkcolor" val="tx"/>
                    </a:ext>
                  </a:extLst>
                </a:hlinkClick>
              </a:rPr>
              <a:t>aminsk@sk.ibm.com</a:t>
            </a:r>
            <a:r>
              <a:rPr kumimoji="0" lang="en-US" sz="1600" b="0" i="0" u="none" strike="noStrike" kern="1200" cap="none" spc="0" normalizeH="0" baseline="0" noProof="0" dirty="0">
                <a:ln>
                  <a:noFill/>
                </a:ln>
                <a:solidFill>
                  <a:prstClr val="white"/>
                </a:solidFill>
                <a:effectLst/>
                <a:uLnTx/>
                <a:uFillTx/>
                <a:latin typeface="Radley"/>
                <a:ea typeface="+mn-ea"/>
                <a:cs typeface="+mn-cs"/>
              </a:rPr>
              <a:t> </a:t>
            </a:r>
          </a:p>
          <a:p>
            <a:pPr marL="304815" marR="0" lvl="0" indent="-304815" algn="l" defTabSz="914400" rtl="0" eaLnBrk="1" fontAlgn="auto" latinLnBrk="0" hangingPunct="1">
              <a:lnSpc>
                <a:spcPts val="2100"/>
              </a:lnSpc>
              <a:spcBef>
                <a:spcPts val="533"/>
              </a:spcBef>
              <a:spcAft>
                <a:spcPts val="533"/>
              </a:spcAft>
              <a:buClrTx/>
              <a:buSzTx/>
              <a:buFont typeface="Wingdings" pitchFamily="2" charset="2"/>
              <a:buChar char="q"/>
              <a:tabLst/>
              <a:defRPr/>
            </a:pPr>
            <a:r>
              <a:rPr kumimoji="0" lang="en-US" sz="1867" b="1" i="0" u="none" strike="noStrike" kern="1200" cap="none" spc="0" normalizeH="0" baseline="0" noProof="0" dirty="0">
                <a:ln>
                  <a:noFill/>
                </a:ln>
                <a:solidFill>
                  <a:prstClr val="white"/>
                </a:solidFill>
                <a:effectLst/>
                <a:uLnTx/>
                <a:uFillTx/>
                <a:latin typeface="Radley"/>
                <a:ea typeface="+mn-ea"/>
                <a:cs typeface="+mn-cs"/>
              </a:rPr>
              <a:t>9 months from Invoice/Lease Start Date: </a:t>
            </a:r>
            <a:r>
              <a:rPr kumimoji="0" lang="en-US" sz="1600" b="0" i="0" u="none" strike="noStrike" kern="1200" cap="none" spc="0" normalizeH="0" baseline="0" noProof="0" dirty="0">
                <a:ln>
                  <a:noFill/>
                </a:ln>
                <a:solidFill>
                  <a:prstClr val="white"/>
                </a:solidFill>
                <a:effectLst/>
                <a:uLnTx/>
                <a:uFillTx/>
                <a:latin typeface="Radley"/>
                <a:ea typeface="+mn-ea"/>
                <a:cs typeface="+mn-cs"/>
              </a:rPr>
              <a:t>Initiate return of replaced machines</a:t>
            </a:r>
          </a:p>
          <a:p>
            <a:pPr marL="304815" marR="0" lvl="0" indent="-304815" algn="l" defTabSz="914400" rtl="0" eaLnBrk="1" fontAlgn="auto" latinLnBrk="0" hangingPunct="1">
              <a:lnSpc>
                <a:spcPts val="2100"/>
              </a:lnSpc>
              <a:spcBef>
                <a:spcPts val="533"/>
              </a:spcBef>
              <a:spcAft>
                <a:spcPts val="533"/>
              </a:spcAft>
              <a:buClrTx/>
              <a:buSzTx/>
              <a:buFont typeface="Wingdings" pitchFamily="2" charset="2"/>
              <a:buChar char="q"/>
              <a:tabLst/>
              <a:defRPr/>
            </a:pPr>
            <a:r>
              <a:rPr kumimoji="0" lang="en-US" sz="1870" b="1" i="0" u="none" strike="noStrike" kern="1200" cap="none" spc="0" normalizeH="0" baseline="0" noProof="0" dirty="0">
                <a:ln>
                  <a:noFill/>
                </a:ln>
                <a:solidFill>
                  <a:prstClr val="white"/>
                </a:solidFill>
                <a:effectLst/>
                <a:uLnTx/>
                <a:uFillTx/>
                <a:latin typeface="Radley"/>
                <a:ea typeface="+mn-ea"/>
                <a:cs typeface="+mn-cs"/>
              </a:rPr>
              <a:t>30 days </a:t>
            </a:r>
            <a:r>
              <a:rPr kumimoji="0" lang="en-US" sz="1600" b="0" i="0" u="none" strike="noStrike" kern="1200" cap="none" spc="0" normalizeH="0" baseline="0" noProof="0" dirty="0">
                <a:ln>
                  <a:noFill/>
                </a:ln>
                <a:solidFill>
                  <a:prstClr val="white"/>
                </a:solidFill>
                <a:effectLst/>
                <a:uLnTx/>
                <a:uFillTx/>
                <a:latin typeface="Radley"/>
                <a:ea typeface="+mn-ea"/>
                <a:cs typeface="+mn-cs"/>
              </a:rPr>
              <a:t>after returned machines are validated, IBM sends payment to Customer</a:t>
            </a:r>
          </a:p>
        </p:txBody>
      </p:sp>
      <p:cxnSp>
        <p:nvCxnSpPr>
          <p:cNvPr id="7" name="Straight Connector 6">
            <a:extLst>
              <a:ext uri="{FF2B5EF4-FFF2-40B4-BE49-F238E27FC236}">
                <a16:creationId xmlns:a16="http://schemas.microsoft.com/office/drawing/2014/main" id="{1611A6C0-0E4E-C64F-9C48-E975B6C025C4}"/>
              </a:ext>
            </a:extLst>
          </p:cNvPr>
          <p:cNvCxnSpPr>
            <a:cxnSpLocks/>
          </p:cNvCxnSpPr>
          <p:nvPr/>
        </p:nvCxnSpPr>
        <p:spPr>
          <a:xfrm flipV="1">
            <a:off x="4547529" y="2010172"/>
            <a:ext cx="643825" cy="490251"/>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333AF3F-2B9A-F64D-A45B-E82A5359A06A}"/>
              </a:ext>
            </a:extLst>
          </p:cNvPr>
          <p:cNvCxnSpPr>
            <a:cxnSpLocks/>
          </p:cNvCxnSpPr>
          <p:nvPr/>
        </p:nvCxnSpPr>
        <p:spPr>
          <a:xfrm flipH="1" flipV="1">
            <a:off x="4547531" y="2031607"/>
            <a:ext cx="643823" cy="468816"/>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061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E2078462-099A-5B4D-AF97-035482121260}"/>
              </a:ext>
            </a:extLst>
          </p:cNvPr>
          <p:cNvSpPr txBox="1"/>
          <p:nvPr/>
        </p:nvSpPr>
        <p:spPr>
          <a:xfrm>
            <a:off x="400050" y="192737"/>
            <a:ext cx="12074858" cy="67710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533"/>
              </a:spcBef>
              <a:spcAft>
                <a:spcPts val="0"/>
              </a:spcAft>
              <a:buClrTx/>
              <a:buSzTx/>
              <a:buFontTx/>
              <a:buNone/>
              <a:tabLst/>
              <a:defRPr/>
            </a:pPr>
            <a:r>
              <a:rPr kumimoji="0" lang="en-US" sz="4400" b="1" i="0" u="none" strike="noStrike" kern="1200" cap="none" spc="0" normalizeH="0" baseline="0" noProof="0" dirty="0">
                <a:ln>
                  <a:noFill/>
                </a:ln>
                <a:solidFill>
                  <a:srgbClr val="4472C4">
                    <a:lumMod val="50000"/>
                  </a:srgbClr>
                </a:solidFill>
                <a:effectLst/>
                <a:uLnTx/>
                <a:uFillTx/>
                <a:latin typeface="Radley"/>
                <a:ea typeface="+mn-ea"/>
                <a:cs typeface="+mn-cs"/>
              </a:rPr>
              <a:t>TS1140 EOS 2X Trade In</a:t>
            </a:r>
          </a:p>
        </p:txBody>
      </p:sp>
      <p:pic>
        <p:nvPicPr>
          <p:cNvPr id="10" name="Picture 9">
            <a:extLst>
              <a:ext uri="{FF2B5EF4-FFF2-40B4-BE49-F238E27FC236}">
                <a16:creationId xmlns:a16="http://schemas.microsoft.com/office/drawing/2014/main" id="{BDBF97EC-79C4-9D4B-B3A8-28B1CF23305B}"/>
              </a:ext>
            </a:extLst>
          </p:cNvPr>
          <p:cNvPicPr>
            <a:picLocks noChangeAspect="1"/>
          </p:cNvPicPr>
          <p:nvPr/>
        </p:nvPicPr>
        <p:blipFill>
          <a:blip r:embed="rId2"/>
          <a:stretch>
            <a:fillRect/>
          </a:stretch>
        </p:blipFill>
        <p:spPr>
          <a:xfrm>
            <a:off x="374650" y="1187450"/>
            <a:ext cx="11442700" cy="4940300"/>
          </a:xfrm>
          <a:prstGeom prst="rect">
            <a:avLst/>
          </a:prstGeom>
        </p:spPr>
      </p:pic>
    </p:spTree>
    <p:extLst>
      <p:ext uri="{BB962C8B-B14F-4D97-AF65-F5344CB8AC3E}">
        <p14:creationId xmlns:p14="http://schemas.microsoft.com/office/powerpoint/2010/main" val="1305767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ED43F-6795-3143-8D86-4178DCDBC608}"/>
              </a:ext>
            </a:extLst>
          </p:cNvPr>
          <p:cNvSpPr>
            <a:spLocks noGrp="1"/>
          </p:cNvSpPr>
          <p:nvPr>
            <p:ph type="title"/>
          </p:nvPr>
        </p:nvSpPr>
        <p:spPr>
          <a:xfrm>
            <a:off x="304799" y="308864"/>
            <a:ext cx="11748655" cy="508000"/>
          </a:xfrm>
        </p:spPr>
        <p:txBody>
          <a:bodyPr>
            <a:normAutofit fontScale="90000"/>
          </a:bodyPr>
          <a:lstStyle/>
          <a:p>
            <a:r>
              <a:rPr lang="en-US" dirty="0"/>
              <a:t>IBM Storage Trade In Operations Guide:  </a:t>
            </a:r>
            <a:r>
              <a:rPr lang="en-US" sz="2700" dirty="0"/>
              <a:t> How to Calculate TS1140 EOS 2X</a:t>
            </a:r>
            <a:endParaRPr lang="en-US" dirty="0"/>
          </a:p>
        </p:txBody>
      </p:sp>
      <p:pic>
        <p:nvPicPr>
          <p:cNvPr id="3" name="Picture 2">
            <a:extLst>
              <a:ext uri="{FF2B5EF4-FFF2-40B4-BE49-F238E27FC236}">
                <a16:creationId xmlns:a16="http://schemas.microsoft.com/office/drawing/2014/main" id="{FE698866-2D8D-224C-974F-ECA4A1E868D8}"/>
              </a:ext>
            </a:extLst>
          </p:cNvPr>
          <p:cNvPicPr>
            <a:picLocks noChangeAspect="1"/>
          </p:cNvPicPr>
          <p:nvPr/>
        </p:nvPicPr>
        <p:blipFill>
          <a:blip r:embed="rId2"/>
          <a:stretch>
            <a:fillRect/>
          </a:stretch>
        </p:blipFill>
        <p:spPr>
          <a:xfrm>
            <a:off x="1227344" y="1588643"/>
            <a:ext cx="10116932" cy="3680713"/>
          </a:xfrm>
          <a:prstGeom prst="rect">
            <a:avLst/>
          </a:prstGeom>
          <a:ln w="107950" cmpd="thinThick">
            <a:solidFill>
              <a:srgbClr val="7030A0"/>
            </a:solidFill>
          </a:ln>
        </p:spPr>
      </p:pic>
    </p:spTree>
    <p:extLst>
      <p:ext uri="{BB962C8B-B14F-4D97-AF65-F5344CB8AC3E}">
        <p14:creationId xmlns:p14="http://schemas.microsoft.com/office/powerpoint/2010/main" val="2721306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ED43F-6795-3143-8D86-4178DCDBC608}"/>
              </a:ext>
            </a:extLst>
          </p:cNvPr>
          <p:cNvSpPr>
            <a:spLocks noGrp="1"/>
          </p:cNvSpPr>
          <p:nvPr>
            <p:ph type="title"/>
          </p:nvPr>
        </p:nvSpPr>
        <p:spPr>
          <a:xfrm>
            <a:off x="304799" y="308864"/>
            <a:ext cx="11748655" cy="508000"/>
          </a:xfrm>
        </p:spPr>
        <p:txBody>
          <a:bodyPr>
            <a:normAutofit fontScale="90000"/>
          </a:bodyPr>
          <a:lstStyle/>
          <a:p>
            <a:r>
              <a:rPr lang="en-US" dirty="0"/>
              <a:t>IBM Storage Trade In Operations Guide:  </a:t>
            </a:r>
            <a:r>
              <a:rPr lang="en-US" sz="2700" dirty="0"/>
              <a:t> How to Calculate Dell EMC 2X</a:t>
            </a:r>
            <a:endParaRPr lang="en-US" dirty="0"/>
          </a:p>
        </p:txBody>
      </p:sp>
      <p:pic>
        <p:nvPicPr>
          <p:cNvPr id="5" name="Picture 4">
            <a:extLst>
              <a:ext uri="{FF2B5EF4-FFF2-40B4-BE49-F238E27FC236}">
                <a16:creationId xmlns:a16="http://schemas.microsoft.com/office/drawing/2014/main" id="{1DA7E0A3-8F0B-4D47-95EF-EECBC7027159}"/>
              </a:ext>
            </a:extLst>
          </p:cNvPr>
          <p:cNvPicPr>
            <a:picLocks noChangeAspect="1"/>
          </p:cNvPicPr>
          <p:nvPr/>
        </p:nvPicPr>
        <p:blipFill>
          <a:blip r:embed="rId2"/>
          <a:stretch>
            <a:fillRect/>
          </a:stretch>
        </p:blipFill>
        <p:spPr>
          <a:xfrm>
            <a:off x="1102356" y="1732318"/>
            <a:ext cx="9987287" cy="3393364"/>
          </a:xfrm>
          <a:prstGeom prst="rect">
            <a:avLst/>
          </a:prstGeom>
          <a:ln w="69850" cmpd="thickThin">
            <a:solidFill>
              <a:schemeClr val="accent1"/>
            </a:solidFill>
          </a:ln>
        </p:spPr>
      </p:pic>
    </p:spTree>
    <p:extLst>
      <p:ext uri="{BB962C8B-B14F-4D97-AF65-F5344CB8AC3E}">
        <p14:creationId xmlns:p14="http://schemas.microsoft.com/office/powerpoint/2010/main" val="84883235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353</Words>
  <Application>Microsoft Office PowerPoint</Application>
  <PresentationFormat>Widescreen</PresentationFormat>
  <Paragraphs>36</Paragraphs>
  <Slides>5</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vt:i4>
      </vt:variant>
    </vt:vector>
  </HeadingPairs>
  <TitlesOfParts>
    <vt:vector size="16" baseType="lpstr">
      <vt:lpstr>Arial</vt:lpstr>
      <vt:lpstr>Bradley Hand</vt:lpstr>
      <vt:lpstr>Calibri</vt:lpstr>
      <vt:lpstr>Calibri Light</vt:lpstr>
      <vt:lpstr>IBM Plex Sans</vt:lpstr>
      <vt:lpstr>IBM Plex Sans SemiBold</vt:lpstr>
      <vt:lpstr>Open Sans</vt:lpstr>
      <vt:lpstr>Radley</vt:lpstr>
      <vt:lpstr>Radley Bold</vt:lpstr>
      <vt:lpstr>Wingdings</vt:lpstr>
      <vt:lpstr>1_Office Theme</vt:lpstr>
      <vt:lpstr>PowerPoint Presentation</vt:lpstr>
      <vt:lpstr>PowerPoint Presentation</vt:lpstr>
      <vt:lpstr>PowerPoint Presentation</vt:lpstr>
      <vt:lpstr>IBM Storage Trade In Operations Guide:   How to Calculate TS1140 EOS 2X</vt:lpstr>
      <vt:lpstr>IBM Storage Trade In Operations Guide:   How to Calculate Dell EMC 2X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Miles</dc:creator>
  <cp:lastModifiedBy>Oller, James</cp:lastModifiedBy>
  <cp:revision>2</cp:revision>
  <dcterms:created xsi:type="dcterms:W3CDTF">2021-11-15T20:44:13Z</dcterms:created>
  <dcterms:modified xsi:type="dcterms:W3CDTF">2021-11-16T13:40:25Z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3c400-78e7-4d42-982d-273adef68ef9_Enabled">
    <vt:lpwstr>true</vt:lpwstr>
  </property>
  <property fmtid="{D5CDD505-2E9C-101B-9397-08002B2CF9AE}" pid="3" name="MSIP_Label_3a23c400-78e7-4d42-982d-273adef68ef9_SetDate">
    <vt:lpwstr>2021-11-16T13:40:13Z</vt:lpwstr>
  </property>
  <property fmtid="{D5CDD505-2E9C-101B-9397-08002B2CF9AE}" pid="4" name="MSIP_Label_3a23c400-78e7-4d42-982d-273adef68ef9_Method">
    <vt:lpwstr>Standard</vt:lpwstr>
  </property>
  <property fmtid="{D5CDD505-2E9C-101B-9397-08002B2CF9AE}" pid="5" name="MSIP_Label_3a23c400-78e7-4d42-982d-273adef68ef9_Name">
    <vt:lpwstr>3a23c400-78e7-4d42-982d-273adef68ef9</vt:lpwstr>
  </property>
  <property fmtid="{D5CDD505-2E9C-101B-9397-08002B2CF9AE}" pid="6" name="MSIP_Label_3a23c400-78e7-4d42-982d-273adef68ef9_SiteId">
    <vt:lpwstr>7fe14ab6-8f5d-4139-84bf-cd8aed0ee6b9</vt:lpwstr>
  </property>
  <property fmtid="{D5CDD505-2E9C-101B-9397-08002B2CF9AE}" pid="7" name="MSIP_Label_3a23c400-78e7-4d42-982d-273adef68ef9_ActionId">
    <vt:lpwstr>ed078be3-f4b3-4e27-8232-2891435fb12b</vt:lpwstr>
  </property>
  <property fmtid="{D5CDD505-2E9C-101B-9397-08002B2CF9AE}" pid="8" name="MSIP_Label_3a23c400-78e7-4d42-982d-273adef68ef9_ContentBits">
    <vt:lpwstr>0</vt:lpwstr>
  </property>
</Properties>
</file>